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</p:sldIdLst>
  <p:sldSz cy="5143500" cx="9144000"/>
  <p:notesSz cx="6858000" cy="9144000"/>
  <p:embeddedFontLst>
    <p:embeddedFont>
      <p:font typeface="Lato"/>
      <p:regular r:id="rId72"/>
      <p:bold r:id="rId73"/>
      <p:italic r:id="rId74"/>
      <p:boldItalic r:id="rId75"/>
    </p:embeddedFont>
    <p:embeddedFont>
      <p:font typeface="Nanum Gothic Coding"/>
      <p:regular r:id="rId76"/>
      <p:bold r:id="rId77"/>
    </p:embeddedFont>
    <p:embeddedFont>
      <p:font typeface="Nanum Gothic"/>
      <p:regular r:id="rId78"/>
      <p:bold r:id="rId79"/>
    </p:embeddedFont>
    <p:embeddedFont>
      <p:font typeface="NanumGothic ExtraBold"/>
      <p:bold r:id="rId8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1" name="heejin chae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D0499FBE-7572-4BEA-A4EA-C71D5FBEE8C2}">
  <a:tblStyle styleId="{D0499FBE-7572-4BEA-A4EA-C71D5FBEE8C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BEFEA35E-4FAC-47F5-86A7-5BB85495ED67}" styleName="Table_1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388AEABE-325B-400B-A549-5CE61BABDC3F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80" Type="http://schemas.openxmlformats.org/officeDocument/2006/relationships/font" Target="fonts/NanumGothicExtraBold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9" Type="http://schemas.openxmlformats.org/officeDocument/2006/relationships/slide" Target="slides/slide42.xml"/><Relationship Id="rId5" Type="http://schemas.openxmlformats.org/officeDocument/2006/relationships/commentAuthors" Target="commentAuthors.xml"/><Relationship Id="rId6" Type="http://schemas.openxmlformats.org/officeDocument/2006/relationships/slideMaster" Target="slideMasters/slideMaster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73" Type="http://schemas.openxmlformats.org/officeDocument/2006/relationships/font" Target="fonts/Lato-bold.fntdata"/><Relationship Id="rId72" Type="http://schemas.openxmlformats.org/officeDocument/2006/relationships/font" Target="fonts/Lato-regular.fntdata"/><Relationship Id="rId31" Type="http://schemas.openxmlformats.org/officeDocument/2006/relationships/slide" Target="slides/slide24.xml"/><Relationship Id="rId75" Type="http://schemas.openxmlformats.org/officeDocument/2006/relationships/font" Target="fonts/Lato-boldItalic.fntdata"/><Relationship Id="rId30" Type="http://schemas.openxmlformats.org/officeDocument/2006/relationships/slide" Target="slides/slide23.xml"/><Relationship Id="rId74" Type="http://schemas.openxmlformats.org/officeDocument/2006/relationships/font" Target="fonts/Lato-italic.fntdata"/><Relationship Id="rId33" Type="http://schemas.openxmlformats.org/officeDocument/2006/relationships/slide" Target="slides/slide26.xml"/><Relationship Id="rId77" Type="http://schemas.openxmlformats.org/officeDocument/2006/relationships/font" Target="fonts/NanumGothicCoding-bold.fntdata"/><Relationship Id="rId32" Type="http://schemas.openxmlformats.org/officeDocument/2006/relationships/slide" Target="slides/slide25.xml"/><Relationship Id="rId76" Type="http://schemas.openxmlformats.org/officeDocument/2006/relationships/font" Target="fonts/NanumGothicCoding-regular.fntdata"/><Relationship Id="rId35" Type="http://schemas.openxmlformats.org/officeDocument/2006/relationships/slide" Target="slides/slide28.xml"/><Relationship Id="rId79" Type="http://schemas.openxmlformats.org/officeDocument/2006/relationships/font" Target="fonts/NanumGothic-bold.fntdata"/><Relationship Id="rId34" Type="http://schemas.openxmlformats.org/officeDocument/2006/relationships/slide" Target="slides/slide27.xml"/><Relationship Id="rId78" Type="http://schemas.openxmlformats.org/officeDocument/2006/relationships/font" Target="fonts/NanumGothic-regular.fntdata"/><Relationship Id="rId71" Type="http://schemas.openxmlformats.org/officeDocument/2006/relationships/slide" Target="slides/slide64.xml"/><Relationship Id="rId70" Type="http://schemas.openxmlformats.org/officeDocument/2006/relationships/slide" Target="slides/slide63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62" Type="http://schemas.openxmlformats.org/officeDocument/2006/relationships/slide" Target="slides/slide55.xml"/><Relationship Id="rId61" Type="http://schemas.openxmlformats.org/officeDocument/2006/relationships/slide" Target="slides/slide54.xml"/><Relationship Id="rId20" Type="http://schemas.openxmlformats.org/officeDocument/2006/relationships/slide" Target="slides/slide13.xml"/><Relationship Id="rId64" Type="http://schemas.openxmlformats.org/officeDocument/2006/relationships/slide" Target="slides/slide57.xml"/><Relationship Id="rId63" Type="http://schemas.openxmlformats.org/officeDocument/2006/relationships/slide" Target="slides/slide56.xml"/><Relationship Id="rId22" Type="http://schemas.openxmlformats.org/officeDocument/2006/relationships/slide" Target="slides/slide15.xml"/><Relationship Id="rId66" Type="http://schemas.openxmlformats.org/officeDocument/2006/relationships/slide" Target="slides/slide59.xml"/><Relationship Id="rId21" Type="http://schemas.openxmlformats.org/officeDocument/2006/relationships/slide" Target="slides/slide14.xml"/><Relationship Id="rId65" Type="http://schemas.openxmlformats.org/officeDocument/2006/relationships/slide" Target="slides/slide58.xml"/><Relationship Id="rId24" Type="http://schemas.openxmlformats.org/officeDocument/2006/relationships/slide" Target="slides/slide17.xml"/><Relationship Id="rId68" Type="http://schemas.openxmlformats.org/officeDocument/2006/relationships/slide" Target="slides/slide61.xml"/><Relationship Id="rId23" Type="http://schemas.openxmlformats.org/officeDocument/2006/relationships/slide" Target="slides/slide16.xml"/><Relationship Id="rId67" Type="http://schemas.openxmlformats.org/officeDocument/2006/relationships/slide" Target="slides/slide60.xml"/><Relationship Id="rId60" Type="http://schemas.openxmlformats.org/officeDocument/2006/relationships/slide" Target="slides/slide53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69" Type="http://schemas.openxmlformats.org/officeDocument/2006/relationships/slide" Target="slides/slide62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slide" Target="slides/slide44.xml"/><Relationship Id="rId50" Type="http://schemas.openxmlformats.org/officeDocument/2006/relationships/slide" Target="slides/slide43.xml"/><Relationship Id="rId53" Type="http://schemas.openxmlformats.org/officeDocument/2006/relationships/slide" Target="slides/slide46.xml"/><Relationship Id="rId52" Type="http://schemas.openxmlformats.org/officeDocument/2006/relationships/slide" Target="slides/slide45.xml"/><Relationship Id="rId11" Type="http://schemas.openxmlformats.org/officeDocument/2006/relationships/slide" Target="slides/slide4.xml"/><Relationship Id="rId55" Type="http://schemas.openxmlformats.org/officeDocument/2006/relationships/slide" Target="slides/slide48.xml"/><Relationship Id="rId10" Type="http://schemas.openxmlformats.org/officeDocument/2006/relationships/slide" Target="slides/slide3.xml"/><Relationship Id="rId54" Type="http://schemas.openxmlformats.org/officeDocument/2006/relationships/slide" Target="slides/slide47.xml"/><Relationship Id="rId13" Type="http://schemas.openxmlformats.org/officeDocument/2006/relationships/slide" Target="slides/slide6.xml"/><Relationship Id="rId57" Type="http://schemas.openxmlformats.org/officeDocument/2006/relationships/slide" Target="slides/slide50.xml"/><Relationship Id="rId12" Type="http://schemas.openxmlformats.org/officeDocument/2006/relationships/slide" Target="slides/slide5.xml"/><Relationship Id="rId56" Type="http://schemas.openxmlformats.org/officeDocument/2006/relationships/slide" Target="slides/slide49.xml"/><Relationship Id="rId15" Type="http://schemas.openxmlformats.org/officeDocument/2006/relationships/slide" Target="slides/slide8.xml"/><Relationship Id="rId59" Type="http://schemas.openxmlformats.org/officeDocument/2006/relationships/slide" Target="slides/slide52.xml"/><Relationship Id="rId14" Type="http://schemas.openxmlformats.org/officeDocument/2006/relationships/slide" Target="slides/slide7.xml"/><Relationship Id="rId58" Type="http://schemas.openxmlformats.org/officeDocument/2006/relationships/slide" Target="slides/slide51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0-12-17T04:03:20.256">
    <p:pos x="322" y="805"/>
    <p:text>크기 키우기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evelopers.google.com/chart/infographics/docs/post_requests" TargetMode="Externa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groobee.net/2020/04/21/customer-lifetime-value/#:~:text=%EA%B3%A0%EA%B0%9D%EC%83%9D%EC%95%A0%EA%B0%80%EC%B9%98%EB%8A%94%20LTV,%EC%88%9C%EC%9D%B4%EC%9D%B5%EC%97%90%20%EB%8C%80%ED%95%9C%20%EC%98%88%EC%B8%A1%EC%9E%85%EB%8B%88%EB%8B%A4" TargetMode="External"/><Relationship Id="rId3" Type="http://schemas.openxmlformats.org/officeDocument/2006/relationships/hyperlink" Target="https://ko.mort-sure.com/blog/difference-between-top-down-approach-and-bottom-up-approach/#:~:text=%EC%83%81%ED%96%A5%EC%8B%9D%20%EC%A0%91%EA%B7%BC%20%EB%B0%A9%EC%8B%9D%EC%9D%80%20%EA%B0%80%EC%9E%A5,%ED%95%98%EC%9C%84%20%EC%8B%9C%EC%8A%A4%ED%85%9C%EC%9C%BC%EB%A1%9C%20%EC%A7%84%ED%96%89%ED%95%A9%EB%8B%88%EB%8B%A4.&amp;text=%EA%B7%B8%EB%9F%AC%EB%82%98%20%EC%8B%A4%EC%A0%9C%EB%A1%9C%EB%8A%94%20%EC%96%B4%EB%96%A4%20%EC%8B%9C%EC%8A%A4%ED%85%9C,%EB%A5%BC%20%EC%98%A4%EA%B0%80%EB%8A%94%20%EA%B2%BD%ED%96%A5%EC%9D%B4%20%EC%9E%88%EC%8A%B5%EB%8B%88%EB%8B%A4" TargetMode="Externa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ac3d3a0019_3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ac3d3a0019_3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acc5b66768_2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acc5b66768_2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ac3d3a0019_2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ac3d3a0019_2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ac3d3a0019_3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ac3d3a0019_3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ac3d3a0019_2_2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ac3d3a0019_2_2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ac3d3a0019_4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ac3d3a0019_4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ac3d3a0019_4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ac3d3a0019_4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ac3d3a0019_4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ac3d3a0019_4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 u="sng">
                <a:solidFill>
                  <a:schemeClr val="hlink"/>
                </a:solidFill>
                <a:hlinkClick r:id="rId2"/>
              </a:rPr>
              <a:t>https://developers.google.com/chart/infographics/docs/post_requests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>
                <a:solidFill>
                  <a:schemeClr val="dk1"/>
                </a:solidFill>
              </a:rPr>
              <a:t>https://developers.google.com/chart/infographics/docs/qr_codes</a:t>
            </a:r>
            <a:endParaRPr sz="14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acc5b66768_2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acc5b66768_2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acc5b66768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acc5b66768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f87997393_0_7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1f87997393_0_7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ac3d3a0019_4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ac3d3a0019_4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ac3d3a0019_4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ac3d3a0019_4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ac3d3a0019_5_7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ac3d3a0019_5_7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ac3d3a0019_4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ac3d3a0019_4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b1d3174b33_1_2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b1d3174b33_1_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ac3d3a0019_4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ac3d3a0019_4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b1d3174b33_1_2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b1d3174b33_1_2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ac3d3a0019_5_6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ac3d3a0019_5_6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ac3d3a0019_5_7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ac3d3a0019_5_7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idle 타임에 통신이 안끊기게 하는 어플리케이션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&lt;-&gt; 시연 전에 미리 통신을 해 놓는다. 오률르 줄인다.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ac3d3a0019_5_6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ac3d3a0019_5_6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ac3d3a0019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ac3d3a0019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ac3d3a0019_5_6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" name="Google Shape;522;gac3d3a0019_5_6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b0e60401b0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gb0e60401b0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b0e60401b0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Google Shape;555;gb0e60401b0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ac3d3a0019_5_4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3" name="Google Shape;563;gac3d3a0019_5_4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b0e60401b0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5" name="Google Shape;575;gb0e60401b0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b0e60401b0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3" name="Google Shape;593;gb0e60401b0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b0e60401b0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5" name="Google Shape;605;gb0e60401b0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b0e60401b0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7" name="Google Shape;627;gb0e60401b0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b0e60401b0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9" name="Google Shape;639;gb0e60401b0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gb0e60401b0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2" name="Google Shape;662;gb0e60401b0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f87997393_0_8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1f87997393_0_8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gb0e60401b0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3" name="Google Shape;683;gb0e60401b0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gb0e60401b0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1" name="Google Shape;701;gb0e60401b0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gb0e60401b0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3" name="Google Shape;713;gb0e60401b0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gb0e60401b0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0" name="Google Shape;720;gb0e60401b0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gb0e60401b0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2" name="Google Shape;752;gb0e60401b0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gb0e60401b0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9" name="Google Shape;779;gb0e60401b0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gb0e60401b0_0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2" name="Google Shape;792;gb0e60401b0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gb0e60401b0_0_1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5" name="Google Shape;805;gb0e60401b0_0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gb0e60401b0_0_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8" name="Google Shape;818;gb0e60401b0_0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gb0e60401b0_0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1" name="Google Shape;831;gb0e60401b0_0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ac3d3a0019_6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ac3d3a0019_6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2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gb0e60401b0_0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4" name="Google Shape;844;gb0e60401b0_0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5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gb0e60401b0_0_2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7" name="Google Shape;857;gb0e60401b0_0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8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gb0e60401b0_0_2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0" name="Google Shape;870;gb0e60401b0_0_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gb0e60401b0_0_2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3" name="Google Shape;883;gb0e60401b0_0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gb1d3174b33_1_3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9" name="Google Shape;889;gb1d3174b33_1_3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gb1d3174b33_1_3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8" name="Google Shape;898;gb1d3174b33_1_3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gb0e60401b0_0_2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0" name="Google Shape;910;gb0e60401b0_0_2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6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gb0e60401b0_0_2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8" name="Google Shape;918;gb0e60401b0_0_2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4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gb199d16886_4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6" name="Google Shape;926;gb199d16886_4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gac3d3a0019_4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3" name="Google Shape;933;gac3d3a0019_4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u="sng">
                <a:solidFill>
                  <a:schemeClr val="hlink"/>
                </a:solidFill>
                <a:hlinkClick r:id="rId2"/>
              </a:rPr>
              <a:t>http://groobee.net/2020/04/21/customer-lifetime-value/#:~:text=%EA%B3%A0%EA%B0%9D%EC%83%9D%EC%95%A0%EA%B0%80%EC%B9%98%EB%8A%94%20LTV,%EC%88%9C%EC%9D%B4%EC%9D%B5%EC%97%90%20%EB%8C%80%ED%95%9C%20%EC%98%88%EC%B8%A1%EC%9E%85%EB%8B%88%EB%8B%A4</a:t>
            </a:r>
            <a:r>
              <a:rPr lang="ko" sz="1000">
                <a:solidFill>
                  <a:schemeClr val="dk1"/>
                </a:solidFill>
              </a:rPr>
              <a:t>.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u="sng">
                <a:solidFill>
                  <a:schemeClr val="hlink"/>
                </a:solidFill>
                <a:hlinkClick r:id="rId3"/>
              </a:rPr>
              <a:t>https://ko.mort-sure.com/blog/difference-between-top-down-approach-and-bottom-up-approach/#:~:text=%EC%83%81%ED%96%A5%EC%8B%9D%20%EC%A0%91%EA%B7%BC%20%EB%B0%A9%EC%8B%9D%EC%9D%80%20%EA%B0%80%EC%9E%A5,%ED%95%98%EC%9C%84%20%EC%8B%9C%EC%8A%A4%ED%85%9C%EC%9C%BC%EB%A1%9C%20%EC%A7%84%ED%96%89%ED%95%A9%EB%8B%88%EB%8B%A4.&amp;text=%EA%B7%B8%EB%9F%AC%EB%82%98%20%EC%8B%A4%EC%A0%9C%EB%A1%9C%EB%8A%94%20%EC%96%B4%EB%96%A4%20%EC%8B%9C%EC%8A%A4%ED%85%9C,%EB%A5%BC%20%EC%98%A4%EA%B0%80%EB%8A%94%20%EA%B2%BD%ED%96%A5%EC%9D%B4%20%EC%9E%88%EC%8A%B5%EB%8B%88%EB%8B%A4</a:t>
            </a:r>
            <a:r>
              <a:rPr lang="ko" sz="1000">
                <a:solidFill>
                  <a:schemeClr val="dk1"/>
                </a:solidFill>
              </a:rPr>
              <a:t>.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ac3d3a0019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ac3d3a0019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ga85c71dc3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0" name="Google Shape;940;ga85c71dc3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4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ga85c71dc34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6" name="Google Shape;946;ga85c71dc34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ga85c71dc34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4" name="Google Shape;954;ga85c71dc34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0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gacc5b66768_2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2" name="Google Shape;962;gacc5b66768_2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ga85c71dc34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8" name="Google Shape;968;ga85c71dc34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ac3d3a0019_2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ac3d3a0019_2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ac3d3a0019_2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ac3d3a0019_2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ac3d3a0019_2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ac3d3a0019_2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8.png"/><Relationship Id="rId3" Type="http://schemas.openxmlformats.org/officeDocument/2006/relationships/image" Target="../media/image80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9.png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Relationship Id="rId6" Type="http://schemas.openxmlformats.org/officeDocument/2006/relationships/slide" Target="/ppt/slides/slide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noFill/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Google Shape;10;p2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Google Shape;11;p2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1">
            <a:hlinkClick action="ppaction://hlinksldjump" r:id="rId2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11">
            <a:hlinkClick action="ppaction://hlinksldjump" r:id="rId3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11">
            <a:hlinkClick action="ppaction://hlinksldjump" r:id="rId4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6" name="Google Shape;116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grpSp>
        <p:nvGrpSpPr>
          <p:cNvPr id="117" name="Google Shape;117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18" name="Google Shape;11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2">
            <a:hlinkClick action="ppaction://hlinksldjump" r:id="rId2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2">
            <a:hlinkClick action="ppaction://hlinksldjump" r:id="rId3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2">
            <a:hlinkClick action="ppaction://hlinksldjump" r:id="rId4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41" name="Google Shape;141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3" name="Google Shape;143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44" name="Google Shape;144;p1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5" name="Google Shape;145;p1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46" name="Google Shape;146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" name="Google Shape;148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49" name="Google Shape;149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1" name="Google Shape;151;p1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52" name="Google Shape;152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153" name="Google Shape;153;p13">
            <a:hlinkClick action="ppaction://hlinksldjump" r:id="rId2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13">
            <a:hlinkClick action="ppaction://hlinksldjump" r:id="rId3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13">
            <a:hlinkClick action="ppaction://hlinksldjump" r:id="rId4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58" name="Google Shape;158;p1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59" name="Google Shape;159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160" name="Google Shape;160;p14">
            <a:hlinkClick action="ppaction://hlinksldjump" r:id="rId2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14">
            <a:hlinkClick action="ppaction://hlinksldjump" r:id="rId3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14">
            <a:hlinkClick action="ppaction://hlinksldjump" r:id="rId4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3" name="Google Shape;163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64" name="Google Shape;164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3">
  <p:cSld name="TITLE_AND_BODY_1"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185" name="Google Shape;185;p16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186" name="Google Shape;186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87" name="Google Shape;187;p1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88" name="Google Shape;188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189" name="Google Shape;189;p16">
            <a:hlinkClick action="ppaction://hlinksldjump" r:id="rId3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16">
            <a:hlinkClick action="ppaction://hlinksldjump" r:id="rId4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16">
            <a:hlinkClick action="ppaction://hlinksldjump" r:id="rId5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16">
            <a:hlinkClick action="ppaction://hlinksldjump" r:id="rId6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3" name="Google Shape;193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94" name="Google Shape;194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bg>
      <p:bgPr>
        <a:noFill/>
      </p:bgPr>
    </p:bg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oogle Shape;40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1" name="Google Shape;41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60" name="Google Shape;60;p4"/>
          <p:cNvSpPr txBox="1"/>
          <p:nvPr>
            <p:ph type="title"/>
          </p:nvPr>
        </p:nvSpPr>
        <p:spPr>
          <a:xfrm>
            <a:off x="1297500" y="393750"/>
            <a:ext cx="7038900" cy="5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4"/>
          <p:cNvSpPr txBox="1"/>
          <p:nvPr>
            <p:ph idx="1" type="subTitle"/>
          </p:nvPr>
        </p:nvSpPr>
        <p:spPr>
          <a:xfrm>
            <a:off x="1297450" y="975125"/>
            <a:ext cx="7038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None/>
              <a:defRPr>
                <a:solidFill>
                  <a:srgbClr val="434343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None/>
              <a:defRPr>
                <a:solidFill>
                  <a:srgbClr val="434343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None/>
              <a:defRPr>
                <a:solidFill>
                  <a:srgbClr val="434343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None/>
              <a:defRPr>
                <a:solidFill>
                  <a:srgbClr val="434343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None/>
              <a:defRPr>
                <a:solidFill>
                  <a:srgbClr val="434343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None/>
              <a:defRPr>
                <a:solidFill>
                  <a:srgbClr val="434343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None/>
              <a:defRPr>
                <a:solidFill>
                  <a:srgbClr val="434343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None/>
              <a:defRPr>
                <a:solidFill>
                  <a:srgbClr val="43434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5"/>
          <p:cNvSpPr txBox="1"/>
          <p:nvPr>
            <p:ph type="title"/>
          </p:nvPr>
        </p:nvSpPr>
        <p:spPr>
          <a:xfrm>
            <a:off x="1297500" y="393750"/>
            <a:ext cx="7038900" cy="5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4" name="Google Shape;64;p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5" name="Google Shape;6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66" name="Google Shape;66;p5"/>
          <p:cNvSpPr txBox="1"/>
          <p:nvPr>
            <p:ph idx="2" type="subTitle"/>
          </p:nvPr>
        </p:nvSpPr>
        <p:spPr>
          <a:xfrm>
            <a:off x="1297450" y="975125"/>
            <a:ext cx="7038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None/>
              <a:defRPr>
                <a:solidFill>
                  <a:srgbClr val="434343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None/>
              <a:defRPr>
                <a:solidFill>
                  <a:srgbClr val="434343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None/>
              <a:defRPr>
                <a:solidFill>
                  <a:srgbClr val="434343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None/>
              <a:defRPr>
                <a:solidFill>
                  <a:srgbClr val="434343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None/>
              <a:defRPr>
                <a:solidFill>
                  <a:srgbClr val="434343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None/>
              <a:defRPr>
                <a:solidFill>
                  <a:srgbClr val="434343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None/>
              <a:defRPr>
                <a:solidFill>
                  <a:srgbClr val="434343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None/>
              <a:defRPr>
                <a:solidFill>
                  <a:srgbClr val="43434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1">
  <p:cSld name="TITLE_AND_BODY_2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69" name="Google Shape;69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6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grpSp>
        <p:nvGrpSpPr>
          <p:cNvPr id="71" name="Google Shape;71;p6"/>
          <p:cNvGrpSpPr/>
          <p:nvPr/>
        </p:nvGrpSpPr>
        <p:grpSpPr>
          <a:xfrm>
            <a:off x="-1350" y="1"/>
            <a:ext cx="1037850" cy="1016287"/>
            <a:chOff x="0" y="381001"/>
            <a:chExt cx="1037850" cy="1016287"/>
          </a:xfrm>
        </p:grpSpPr>
        <p:sp>
          <p:nvSpPr>
            <p:cNvPr id="72" name="Google Shape;72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4" name="Google Shape;74;p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75" name="Google Shape;75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2">
  <p:cSld name="TITLE_AND_BODY_2_1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7">
            <a:hlinkClick action="ppaction://hlinksldjump" r:id="rId2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7">
            <a:hlinkClick action="ppaction://hlinksldjump" r:id="rId3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7">
            <a:hlinkClick action="ppaction://hlinksldjump" r:id="rId4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2" name="Google Shape;82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3" name="Google Shape;83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5" name="Google Shape;85;p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6" name="Google Shape;86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87" name="Google Shape;87;p7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grpSp>
        <p:nvGrpSpPr>
          <p:cNvPr id="91" name="Google Shape;91;p8"/>
          <p:cNvGrpSpPr/>
          <p:nvPr/>
        </p:nvGrpSpPr>
        <p:grpSpPr>
          <a:xfrm>
            <a:off x="0" y="1"/>
            <a:ext cx="1037850" cy="1016287"/>
            <a:chOff x="0" y="381001"/>
            <a:chExt cx="1037850" cy="1016287"/>
          </a:xfrm>
        </p:grpSpPr>
        <p:sp>
          <p:nvSpPr>
            <p:cNvPr id="92" name="Google Shape;92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4" name="Google Shape;9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95" name="Google Shape;95;p8"/>
          <p:cNvSpPr txBox="1"/>
          <p:nvPr>
            <p:ph type="title"/>
          </p:nvPr>
        </p:nvSpPr>
        <p:spPr>
          <a:xfrm>
            <a:off x="1297500" y="117525"/>
            <a:ext cx="7038900" cy="5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8"/>
          <p:cNvSpPr txBox="1"/>
          <p:nvPr>
            <p:ph idx="3" type="subTitle"/>
          </p:nvPr>
        </p:nvSpPr>
        <p:spPr>
          <a:xfrm>
            <a:off x="1297450" y="698900"/>
            <a:ext cx="7038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None/>
              <a:defRPr>
                <a:solidFill>
                  <a:srgbClr val="434343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None/>
              <a:defRPr>
                <a:solidFill>
                  <a:srgbClr val="434343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None/>
              <a:defRPr>
                <a:solidFill>
                  <a:srgbClr val="434343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None/>
              <a:defRPr>
                <a:solidFill>
                  <a:srgbClr val="434343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None/>
              <a:defRPr>
                <a:solidFill>
                  <a:srgbClr val="434343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None/>
              <a:defRPr>
                <a:solidFill>
                  <a:srgbClr val="434343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None/>
              <a:defRPr>
                <a:solidFill>
                  <a:srgbClr val="434343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None/>
              <a:defRPr>
                <a:solidFill>
                  <a:srgbClr val="43434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" name="Google Shape;98;p9"/>
          <p:cNvGrpSpPr/>
          <p:nvPr/>
        </p:nvGrpSpPr>
        <p:grpSpPr>
          <a:xfrm>
            <a:off x="0" y="1"/>
            <a:ext cx="1037850" cy="1016287"/>
            <a:chOff x="0" y="381001"/>
            <a:chExt cx="1037850" cy="1016287"/>
          </a:xfrm>
        </p:grpSpPr>
        <p:sp>
          <p:nvSpPr>
            <p:cNvPr id="99" name="Google Shape;99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1" name="Google Shape;101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102" name="Google Shape;102;p9"/>
          <p:cNvSpPr txBox="1"/>
          <p:nvPr>
            <p:ph type="title"/>
          </p:nvPr>
        </p:nvSpPr>
        <p:spPr>
          <a:xfrm>
            <a:off x="1297500" y="117525"/>
            <a:ext cx="7038900" cy="5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3" name="Google Shape;103;p9"/>
          <p:cNvSpPr txBox="1"/>
          <p:nvPr>
            <p:ph idx="1" type="subTitle"/>
          </p:nvPr>
        </p:nvSpPr>
        <p:spPr>
          <a:xfrm>
            <a:off x="1297450" y="698900"/>
            <a:ext cx="7038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None/>
              <a:defRPr>
                <a:solidFill>
                  <a:srgbClr val="434343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None/>
              <a:defRPr>
                <a:solidFill>
                  <a:srgbClr val="434343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None/>
              <a:defRPr>
                <a:solidFill>
                  <a:srgbClr val="434343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None/>
              <a:defRPr>
                <a:solidFill>
                  <a:srgbClr val="434343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None/>
              <a:defRPr>
                <a:solidFill>
                  <a:srgbClr val="434343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None/>
              <a:defRPr>
                <a:solidFill>
                  <a:srgbClr val="434343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None/>
              <a:defRPr>
                <a:solidFill>
                  <a:srgbClr val="434343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None/>
              <a:defRPr>
                <a:solidFill>
                  <a:srgbClr val="43434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" name="Google Shape;105;p10"/>
          <p:cNvGrpSpPr/>
          <p:nvPr/>
        </p:nvGrpSpPr>
        <p:grpSpPr>
          <a:xfrm>
            <a:off x="0" y="1"/>
            <a:ext cx="1037850" cy="1016287"/>
            <a:chOff x="0" y="381001"/>
            <a:chExt cx="1037850" cy="1016287"/>
          </a:xfrm>
        </p:grpSpPr>
        <p:sp>
          <p:nvSpPr>
            <p:cNvPr id="106" name="Google Shape;106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8" name="Google Shape;108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9" name="Google Shape;109;p1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0" name="Google Shape;110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noFill/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NanumGothic ExtraBold"/>
              <a:buNone/>
              <a:defRPr sz="2800">
                <a:latin typeface="NanumGothic ExtraBold"/>
                <a:ea typeface="NanumGothic ExtraBold"/>
                <a:cs typeface="NanumGothic ExtraBold"/>
                <a:sym typeface="NanumGothic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NanumGothic ExtraBold"/>
              <a:buNone/>
              <a:defRPr sz="2800">
                <a:latin typeface="NanumGothic ExtraBold"/>
                <a:ea typeface="NanumGothic ExtraBold"/>
                <a:cs typeface="NanumGothic ExtraBold"/>
                <a:sym typeface="NanumGothic Extra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NanumGothic ExtraBold"/>
              <a:buNone/>
              <a:defRPr sz="2800">
                <a:latin typeface="NanumGothic ExtraBold"/>
                <a:ea typeface="NanumGothic ExtraBold"/>
                <a:cs typeface="NanumGothic ExtraBold"/>
                <a:sym typeface="NanumGothic Extra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NanumGothic ExtraBold"/>
              <a:buNone/>
              <a:defRPr sz="2800">
                <a:latin typeface="NanumGothic ExtraBold"/>
                <a:ea typeface="NanumGothic ExtraBold"/>
                <a:cs typeface="NanumGothic ExtraBold"/>
                <a:sym typeface="NanumGothic Extra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NanumGothic ExtraBold"/>
              <a:buNone/>
              <a:defRPr sz="2800">
                <a:latin typeface="NanumGothic ExtraBold"/>
                <a:ea typeface="NanumGothic ExtraBold"/>
                <a:cs typeface="NanumGothic ExtraBold"/>
                <a:sym typeface="NanumGothic Extra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NanumGothic ExtraBold"/>
              <a:buNone/>
              <a:defRPr sz="2800">
                <a:latin typeface="NanumGothic ExtraBold"/>
                <a:ea typeface="NanumGothic ExtraBold"/>
                <a:cs typeface="NanumGothic ExtraBold"/>
                <a:sym typeface="NanumGothic Extra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NanumGothic ExtraBold"/>
              <a:buNone/>
              <a:defRPr sz="2800">
                <a:latin typeface="NanumGothic ExtraBold"/>
                <a:ea typeface="NanumGothic ExtraBold"/>
                <a:cs typeface="NanumGothic ExtraBold"/>
                <a:sym typeface="NanumGothic Extra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NanumGothic ExtraBold"/>
              <a:buNone/>
              <a:defRPr sz="2800">
                <a:latin typeface="NanumGothic ExtraBold"/>
                <a:ea typeface="NanumGothic ExtraBold"/>
                <a:cs typeface="NanumGothic ExtraBold"/>
                <a:sym typeface="NanumGothic Extra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NanumGothic ExtraBold"/>
              <a:buNone/>
              <a:defRPr sz="2800">
                <a:latin typeface="NanumGothic ExtraBold"/>
                <a:ea typeface="NanumGothic ExtraBold"/>
                <a:cs typeface="NanumGothic ExtraBold"/>
                <a:sym typeface="NanumGothic ExtraBo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300"/>
              <a:buFont typeface="Nanum Gothic"/>
              <a:buChar char="●"/>
              <a:defRPr b="1" sz="1300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Nanum Gothic"/>
              <a:buChar char="○"/>
              <a:defRPr b="1" sz="1100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Nanum Gothic"/>
              <a:buChar char="■"/>
              <a:defRPr b="1" sz="1100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Nanum Gothic"/>
              <a:buChar char="●"/>
              <a:defRPr b="1" sz="1100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Nanum Gothic"/>
              <a:buChar char="○"/>
              <a:defRPr b="1" sz="1100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Nanum Gothic"/>
              <a:buChar char="■"/>
              <a:defRPr b="1" sz="1100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Nanum Gothic"/>
              <a:buChar char="●"/>
              <a:defRPr b="1" sz="1100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Nanum Gothic"/>
              <a:buChar char="○"/>
              <a:defRPr b="1" sz="1100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666666"/>
              </a:buClr>
              <a:buSzPts val="1100"/>
              <a:buFont typeface="Nanum Gothic"/>
              <a:buChar char="■"/>
              <a:defRPr b="1" sz="1100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Relationship Id="rId4" Type="http://schemas.openxmlformats.org/officeDocument/2006/relationships/image" Target="../media/image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png"/><Relationship Id="rId4" Type="http://schemas.openxmlformats.org/officeDocument/2006/relationships/image" Target="../media/image1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6.png"/><Relationship Id="rId4" Type="http://schemas.openxmlformats.org/officeDocument/2006/relationships/image" Target="../media/image1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8.jpg"/><Relationship Id="rId4" Type="http://schemas.openxmlformats.org/officeDocument/2006/relationships/image" Target="../media/image19.jpg"/><Relationship Id="rId5" Type="http://schemas.openxmlformats.org/officeDocument/2006/relationships/image" Target="../media/image20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2.jpg"/><Relationship Id="rId4" Type="http://schemas.openxmlformats.org/officeDocument/2006/relationships/image" Target="../media/image73.jpg"/><Relationship Id="rId5" Type="http://schemas.openxmlformats.org/officeDocument/2006/relationships/image" Target="../media/image21.jpg"/><Relationship Id="rId6" Type="http://schemas.openxmlformats.org/officeDocument/2006/relationships/image" Target="../media/image23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2.jpg"/><Relationship Id="rId4" Type="http://schemas.openxmlformats.org/officeDocument/2006/relationships/image" Target="../media/image24.png"/><Relationship Id="rId5" Type="http://schemas.openxmlformats.org/officeDocument/2006/relationships/image" Target="../media/image2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0.jpg"/><Relationship Id="rId4" Type="http://schemas.openxmlformats.org/officeDocument/2006/relationships/image" Target="../media/image2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7.jpg"/><Relationship Id="rId4" Type="http://schemas.openxmlformats.org/officeDocument/2006/relationships/image" Target="../media/image29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0.jpg"/><Relationship Id="rId4" Type="http://schemas.openxmlformats.org/officeDocument/2006/relationships/image" Target="../media/image32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1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6" Type="http://schemas.openxmlformats.org/officeDocument/2006/relationships/image" Target="../media/image41.png"/><Relationship Id="rId7" Type="http://schemas.openxmlformats.org/officeDocument/2006/relationships/image" Target="../media/image5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5.png"/><Relationship Id="rId4" Type="http://schemas.openxmlformats.org/officeDocument/2006/relationships/image" Target="../media/image38.png"/><Relationship Id="rId5" Type="http://schemas.openxmlformats.org/officeDocument/2006/relationships/image" Target="../media/image37.png"/><Relationship Id="rId6" Type="http://schemas.openxmlformats.org/officeDocument/2006/relationships/image" Target="../media/image3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0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2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3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4.jpg"/><Relationship Id="rId4" Type="http://schemas.openxmlformats.org/officeDocument/2006/relationships/image" Target="../media/image46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9.jp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0.jpg"/><Relationship Id="rId4" Type="http://schemas.openxmlformats.org/officeDocument/2006/relationships/image" Target="../media/image45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7.jp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8.jpg"/><Relationship Id="rId4" Type="http://schemas.openxmlformats.org/officeDocument/2006/relationships/image" Target="../media/image63.jp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56.jpg"/><Relationship Id="rId4" Type="http://schemas.openxmlformats.org/officeDocument/2006/relationships/image" Target="../media/image55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9.jpg"/><Relationship Id="rId4" Type="http://schemas.openxmlformats.org/officeDocument/2006/relationships/image" Target="../media/image54.jp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61.jp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52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62.png"/><Relationship Id="rId4" Type="http://schemas.openxmlformats.org/officeDocument/2006/relationships/image" Target="../media/image58.png"/><Relationship Id="rId5" Type="http://schemas.openxmlformats.org/officeDocument/2006/relationships/image" Target="../media/image60.png"/><Relationship Id="rId6" Type="http://schemas.openxmlformats.org/officeDocument/2006/relationships/image" Target="../media/image65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69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70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8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53.gif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59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2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66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64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67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74.jpg"/><Relationship Id="rId4" Type="http://schemas.openxmlformats.org/officeDocument/2006/relationships/image" Target="../media/image39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76.jpg"/><Relationship Id="rId4" Type="http://schemas.openxmlformats.org/officeDocument/2006/relationships/image" Target="../media/image75.jpg"/><Relationship Id="rId5" Type="http://schemas.openxmlformats.org/officeDocument/2006/relationships/image" Target="../media/image77.jp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6.xml"/><Relationship Id="rId3" Type="http://schemas.openxmlformats.org/officeDocument/2006/relationships/hyperlink" Target="http://drive.google.com/file/d/1kU5Y4HyKWcfcU80c-BQD9TzkzHdhnboS/view" TargetMode="External"/><Relationship Id="rId4" Type="http://schemas.openxmlformats.org/officeDocument/2006/relationships/image" Target="../media/image71.jp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7.xml"/><Relationship Id="rId3" Type="http://schemas.openxmlformats.org/officeDocument/2006/relationships/hyperlink" Target="http://drive.google.com/file/d/1ic2WbYQkiEefV6lrC-AnAtLo33BATYX1/view" TargetMode="External"/><Relationship Id="rId4" Type="http://schemas.openxmlformats.org/officeDocument/2006/relationships/image" Target="../media/image68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8.xml"/><Relationship Id="rId3" Type="http://schemas.openxmlformats.org/officeDocument/2006/relationships/comments" Target="../comments/comment1.xml"/><Relationship Id="rId4" Type="http://schemas.openxmlformats.org/officeDocument/2006/relationships/image" Target="../media/image72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15.png"/><Relationship Id="rId5" Type="http://schemas.openxmlformats.org/officeDocument/2006/relationships/image" Target="../media/image6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4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Relationship Id="rId4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7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200">
                <a:latin typeface="Nanum Gothic"/>
                <a:ea typeface="Nanum Gothic"/>
                <a:cs typeface="Nanum Gothic"/>
                <a:sym typeface="Nanum Gothic"/>
              </a:rPr>
              <a:t>QR</a:t>
            </a:r>
            <a:r>
              <a:rPr lang="ko" sz="3200">
                <a:latin typeface="Nanum Gothic"/>
                <a:ea typeface="Nanum Gothic"/>
                <a:cs typeface="Nanum Gothic"/>
                <a:sym typeface="Nanum Gothic"/>
              </a:rPr>
              <a:t>코드와 </a:t>
            </a:r>
            <a:r>
              <a:rPr b="1" lang="ko" sz="3200">
                <a:latin typeface="Nanum Gothic"/>
                <a:ea typeface="Nanum Gothic"/>
                <a:cs typeface="Nanum Gothic"/>
                <a:sym typeface="Nanum Gothic"/>
              </a:rPr>
              <a:t>IoT</a:t>
            </a:r>
            <a:r>
              <a:rPr lang="ko" sz="3200">
                <a:latin typeface="Nanum Gothic"/>
                <a:ea typeface="Nanum Gothic"/>
                <a:cs typeface="Nanum Gothic"/>
                <a:sym typeface="Nanum Gothic"/>
              </a:rPr>
              <a:t>를 이용한 스마트 매장관리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01" name="Google Shape;201;p17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0" lang="ko" sz="1200"/>
              <a:t>2조: 방새봄, 서형태, 채희진*, 최재림</a:t>
            </a:r>
            <a:endParaRPr b="0" sz="1200"/>
          </a:p>
        </p:txBody>
      </p:sp>
      <p:sp>
        <p:nvSpPr>
          <p:cNvPr id="202" name="Google Shape;202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6"/>
          <p:cNvSpPr txBox="1"/>
          <p:nvPr>
            <p:ph type="title"/>
          </p:nvPr>
        </p:nvSpPr>
        <p:spPr>
          <a:xfrm>
            <a:off x="719125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프로젝트 팀 구성 및 역할</a:t>
            </a:r>
            <a:endParaRPr/>
          </a:p>
        </p:txBody>
      </p:sp>
      <p:sp>
        <p:nvSpPr>
          <p:cNvPr id="281" name="Google Shape;281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27"/>
          <p:cNvSpPr txBox="1"/>
          <p:nvPr>
            <p:ph type="title"/>
          </p:nvPr>
        </p:nvSpPr>
        <p:spPr>
          <a:xfrm>
            <a:off x="1297500" y="117525"/>
            <a:ext cx="7038900" cy="5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팀 구성 및 역할</a:t>
            </a:r>
            <a:endParaRPr/>
          </a:p>
        </p:txBody>
      </p:sp>
      <p:graphicFrame>
        <p:nvGraphicFramePr>
          <p:cNvPr id="287" name="Google Shape;287;p27"/>
          <p:cNvGraphicFramePr/>
          <p:nvPr/>
        </p:nvGraphicFramePr>
        <p:xfrm>
          <a:off x="547124" y="145105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{BEFEA35E-4FAC-47F5-86A7-5BB85495ED67}</a:tableStyleId>
              </a:tblPr>
              <a:tblGrid>
                <a:gridCol w="1388450"/>
                <a:gridCol w="6634625"/>
              </a:tblGrid>
              <a:tr h="3758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500">
                          <a:solidFill>
                            <a:schemeClr val="lt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팀원 </a:t>
                      </a:r>
                      <a:r>
                        <a:rPr b="1" i="0" lang="ko" sz="1500" u="none" cap="none" strike="noStrike">
                          <a:solidFill>
                            <a:schemeClr val="lt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명</a:t>
                      </a:r>
                      <a:endParaRPr sz="11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4225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E75B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500">
                          <a:solidFill>
                            <a:schemeClr val="lt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역량</a:t>
                      </a:r>
                      <a:endParaRPr sz="11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4225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E75B5"/>
                    </a:solidFill>
                  </a:tcPr>
                </a:tc>
              </a:tr>
              <a:tr h="7101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AEABAB"/>
                        </a:buClr>
                        <a:buSzPts val="1800"/>
                        <a:buFont typeface="Arial"/>
                        <a:buNone/>
                      </a:pPr>
                      <a:r>
                        <a:rPr b="1" lang="ko" sz="1500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채희진</a:t>
                      </a:r>
                      <a:endParaRPr b="1" sz="1500" u="none" cap="none" strike="noStrik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0" marR="0" rtl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AEABAB"/>
                        </a:buClr>
                        <a:buSzPts val="1800"/>
                        <a:buFont typeface="Arial"/>
                        <a:buNone/>
                      </a:pPr>
                      <a:r>
                        <a:rPr b="1" lang="ko" sz="1500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(팀 리더)</a:t>
                      </a:r>
                      <a:endParaRPr b="1" sz="1500" u="none" cap="none" strike="noStrik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-2794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Nanum Gothic"/>
                        <a:buChar char="●"/>
                      </a:pPr>
                      <a:r>
                        <a:rPr lang="ko" sz="8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건축학과(5년제, KAAB)</a:t>
                      </a:r>
                      <a:endParaRPr sz="8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-2794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Nanum Gothic"/>
                        <a:buChar char="●"/>
                      </a:pPr>
                      <a:r>
                        <a:rPr lang="ko" sz="8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아파트 하자 빅데이터 입력 엑셀 유저폼 개발(VBA) / Structure Health Monitoring(기둥부등침하 시각화) (XX대학 건설 IT연구실)</a:t>
                      </a:r>
                      <a:endParaRPr sz="8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-2794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Nanum Gothic"/>
                        <a:buChar char="●"/>
                      </a:pPr>
                      <a:r>
                        <a:rPr lang="ko" sz="8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Tensorflow Object Detection 예제 실행 가능</a:t>
                      </a:r>
                      <a:endParaRPr sz="8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-2794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Char char="●"/>
                      </a:pPr>
                      <a:r>
                        <a:rPr lang="ko" sz="8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정보통신화 진흥원 AI BM (</a:t>
                      </a:r>
                      <a:r>
                        <a:rPr lang="ko" sz="8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D-CNN, GAN을 활용한 눈썹 문신 추천 서비스 시나리오 작성 및 발표)</a:t>
                      </a:r>
                      <a:endParaRPr sz="8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-2794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Nanum Gothic"/>
                        <a:buChar char="●"/>
                      </a:pPr>
                      <a:r>
                        <a:rPr lang="ko" sz="8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멀티 캠퍼스 ‘TTok Library’ 프로젝트 참여 (Spring + Mybatis / jQuery / JSP / HTML) </a:t>
                      </a:r>
                      <a:endParaRPr sz="8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851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AEABAB"/>
                        </a:buClr>
                        <a:buSzPts val="1800"/>
                        <a:buFont typeface="Arial"/>
                        <a:buNone/>
                      </a:pPr>
                      <a:r>
                        <a:rPr b="1" lang="ko" sz="1500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방새봄</a:t>
                      </a:r>
                      <a:endParaRPr b="1" sz="1500" u="none" cap="none" strike="noStrik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0" marR="0" rtl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AEABAB"/>
                        </a:buClr>
                        <a:buSzPts val="1800"/>
                        <a:buFont typeface="Arial"/>
                        <a:buNone/>
                      </a:pPr>
                      <a:r>
                        <a:rPr b="1" lang="ko" sz="1500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(팀원)</a:t>
                      </a:r>
                      <a:endParaRPr b="1" sz="1500" u="none" cap="none" strike="noStrik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-2794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Nanum Gothic"/>
                        <a:buChar char="●"/>
                      </a:pPr>
                      <a:r>
                        <a:rPr lang="ko" sz="8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컴퓨터공학과 (ABEEK) / certificate- 정보처리기사, ccna</a:t>
                      </a:r>
                      <a:endParaRPr sz="8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-279400" lvl="1" marL="9144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Nanum Gothic"/>
                        <a:buChar char="○"/>
                      </a:pPr>
                      <a:r>
                        <a:rPr lang="ko" sz="8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full stack developer</a:t>
                      </a:r>
                      <a:endParaRPr sz="8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-2794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Nanum Gothic"/>
                        <a:buChar char="●"/>
                      </a:pPr>
                      <a:r>
                        <a:rPr lang="ko" sz="8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MSP 9th</a:t>
                      </a:r>
                      <a:endParaRPr sz="8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-2794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Nanum Gothic"/>
                        <a:buChar char="●"/>
                      </a:pPr>
                      <a:r>
                        <a:rPr lang="ko" sz="8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Microsoft Imagine cup 2016 korea top 6</a:t>
                      </a:r>
                      <a:endParaRPr sz="8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-279400" lvl="1" marL="9144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Nanum Gothic"/>
                        <a:buChar char="○"/>
                      </a:pPr>
                      <a:r>
                        <a:rPr lang="ko" sz="8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농작물 추천 플랫폼 ‘흙토우미’ 제작</a:t>
                      </a:r>
                      <a:endParaRPr sz="8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-2794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Nanum Gothic"/>
                        <a:buChar char="●"/>
                      </a:pPr>
                      <a:r>
                        <a:rPr lang="ko" sz="8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모바일 어플리케이션 ‘한동어플’제작 - 누적 다운로드수 15,000</a:t>
                      </a:r>
                      <a:endParaRPr sz="8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-2794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Nanum Gothic"/>
                        <a:buChar char="●"/>
                      </a:pPr>
                      <a:r>
                        <a:rPr lang="ko" sz="8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멀티캠퍼스 ‘스마트 매장관리’ 프로젝트 진행 중 (역할: AWS(EC2, RDS), </a:t>
                      </a:r>
                      <a:r>
                        <a:rPr lang="ko" sz="8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Oracle DB, </a:t>
                      </a:r>
                      <a:r>
                        <a:rPr lang="ko" sz="8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Spring+Mybatis 서버, android)</a:t>
                      </a:r>
                      <a:endParaRPr sz="8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7101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AEABAB"/>
                        </a:buClr>
                        <a:buSzPts val="1800"/>
                        <a:buFont typeface="Arial"/>
                        <a:buNone/>
                      </a:pPr>
                      <a:r>
                        <a:rPr b="1" lang="ko" sz="1500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서형태</a:t>
                      </a:r>
                      <a:endParaRPr b="1" sz="1500" u="none" cap="none" strike="noStrik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0" marR="0" rtl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AEABAB"/>
                        </a:buClr>
                        <a:buSzPts val="1800"/>
                        <a:buFont typeface="Arial"/>
                        <a:buNone/>
                      </a:pPr>
                      <a:r>
                        <a:rPr b="1" lang="ko" sz="1500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(팀원)</a:t>
                      </a:r>
                      <a:endParaRPr b="1" sz="1500" u="none" cap="none" strike="noStrik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-2921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Nanum Gothic"/>
                        <a:buChar char="●"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문화콘텐츠학과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-2921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Nanum Gothic"/>
                        <a:buChar char="●"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4차 산업혁명 인재양성 과정 참여(빅데이터를 활용한 IoT 시스템 개발) </a:t>
                      </a:r>
                      <a:endParaRPr sz="2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-2921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Nanum Gothic"/>
                        <a:buChar char="●"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멀티캠퍼스 비대면 기반 포스시스템 프로젝트 참여 (백엔드, SQL-Oracle DB)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-2921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Nanum Gothic"/>
                        <a:buChar char="●"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청년CEO, 창업 공모전( 콘텐츠코리아랩) 등 각종 국가 지원사업 선정 및 사업 진행 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7101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AEABAB"/>
                        </a:buClr>
                        <a:buSzPts val="1800"/>
                        <a:buFont typeface="Arial"/>
                        <a:buNone/>
                      </a:pPr>
                      <a:r>
                        <a:rPr b="1" lang="ko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최재림</a:t>
                      </a:r>
                      <a:endParaRPr b="1" u="none" cap="none" strike="noStrik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0" marR="0" rtl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AEABAB"/>
                        </a:buClr>
                        <a:buSzPts val="1800"/>
                        <a:buFont typeface="Arial"/>
                        <a:buNone/>
                      </a:pPr>
                      <a:r>
                        <a:rPr b="1" lang="ko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(팀원)</a:t>
                      </a:r>
                      <a:endParaRPr b="1" u="none" cap="none" strike="noStrik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-2921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Nanum Gothic"/>
                        <a:buChar char="●"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글로벌경영학과/영미영어문화학과 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-2921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Nanum Gothic"/>
                        <a:buChar char="●"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4차 산업혁명 인재양성 과정 참여(빅데이터를 활용한 IoT 시스템 개발)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-2921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Nanum Gothic"/>
                        <a:buChar char="●"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멀티캠퍼스 비대면 기반 포스시스템 프로젝트 참여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</a:tbl>
          </a:graphicData>
        </a:graphic>
      </p:graphicFrame>
      <p:sp>
        <p:nvSpPr>
          <p:cNvPr id="288" name="Google Shape;288;p27"/>
          <p:cNvSpPr txBox="1"/>
          <p:nvPr>
            <p:ph idx="1" type="subTitle"/>
          </p:nvPr>
        </p:nvSpPr>
        <p:spPr>
          <a:xfrm>
            <a:off x="1297450" y="698900"/>
            <a:ext cx="7038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팀 구성 및 팀원 역량</a:t>
            </a:r>
            <a:endParaRPr/>
          </a:p>
        </p:txBody>
      </p:sp>
      <p:sp>
        <p:nvSpPr>
          <p:cNvPr id="289" name="Google Shape;289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28"/>
          <p:cNvSpPr txBox="1"/>
          <p:nvPr>
            <p:ph type="title"/>
          </p:nvPr>
        </p:nvSpPr>
        <p:spPr>
          <a:xfrm>
            <a:off x="1297500" y="117525"/>
            <a:ext cx="7038900" cy="5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팀 구성 및 역할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295" name="Google Shape;295;p28"/>
          <p:cNvGraphicFramePr/>
          <p:nvPr/>
        </p:nvGraphicFramePr>
        <p:xfrm>
          <a:off x="547124" y="145105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{BEFEA35E-4FAC-47F5-86A7-5BB85495ED67}</a:tableStyleId>
              </a:tblPr>
              <a:tblGrid>
                <a:gridCol w="1388450"/>
                <a:gridCol w="6634625"/>
              </a:tblGrid>
              <a:tr h="3758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500">
                          <a:solidFill>
                            <a:schemeClr val="lt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팀원 </a:t>
                      </a:r>
                      <a:r>
                        <a:rPr b="1" i="0" lang="ko" sz="1500" u="none" cap="none" strike="noStrike">
                          <a:solidFill>
                            <a:schemeClr val="lt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명</a:t>
                      </a:r>
                      <a:endParaRPr sz="11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4225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E75B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" sz="1500" u="none" cap="none" strike="noStrike">
                          <a:solidFill>
                            <a:schemeClr val="lt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역할</a:t>
                      </a:r>
                      <a:endParaRPr sz="11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4225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E75B5"/>
                    </a:solidFill>
                  </a:tcPr>
                </a:tc>
              </a:tr>
              <a:tr h="7101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AEABAB"/>
                        </a:buClr>
                        <a:buSzPts val="1800"/>
                        <a:buFont typeface="Arial"/>
                        <a:buNone/>
                      </a:pPr>
                      <a:r>
                        <a:rPr b="1" lang="ko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채희진</a:t>
                      </a:r>
                      <a:endParaRPr b="1" u="none" cap="none" strike="noStrik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0" marR="0" rtl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AEABAB"/>
                        </a:buClr>
                        <a:buSzPts val="1800"/>
                        <a:buFont typeface="Arial"/>
                        <a:buNone/>
                      </a:pPr>
                      <a:r>
                        <a:rPr b="1" lang="ko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(팀 리더)</a:t>
                      </a:r>
                      <a:endParaRPr b="1" u="none" cap="none" strike="noStrik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-247650" lvl="0" marL="28575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Nanum Gothic"/>
                        <a:buChar char="•"/>
                      </a:pPr>
                      <a:r>
                        <a:rPr lang="ko" sz="12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회의록, 보고서 작성</a:t>
                      </a:r>
                      <a:endParaRPr sz="12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-247650" lvl="0" marL="28575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Nanum Gothic"/>
                        <a:buChar char="•"/>
                      </a:pPr>
                      <a:r>
                        <a:rPr lang="ko" sz="12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TCPIP 서버 구축</a:t>
                      </a:r>
                      <a:endParaRPr sz="12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-247650" lvl="0" marL="28575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Nanum Gothic"/>
                        <a:buChar char="•"/>
                      </a:pPr>
                      <a:r>
                        <a:rPr lang="ko" sz="12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Sensor-IoT-TCPIP-Web app연동</a:t>
                      </a:r>
                      <a:endParaRPr sz="12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851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AEABAB"/>
                        </a:buClr>
                        <a:buSzPts val="1800"/>
                        <a:buFont typeface="Arial"/>
                        <a:buNone/>
                      </a:pPr>
                      <a:r>
                        <a:rPr b="1" lang="ko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방새봄</a:t>
                      </a:r>
                      <a:endParaRPr b="1" u="none" cap="none" strike="noStrik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0" marR="0" rtl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AEABAB"/>
                        </a:buClr>
                        <a:buSzPts val="1800"/>
                        <a:buFont typeface="Arial"/>
                        <a:buNone/>
                      </a:pPr>
                      <a:r>
                        <a:rPr b="1" lang="ko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(팀원)</a:t>
                      </a:r>
                      <a:endParaRPr b="1" u="none" cap="none" strike="noStrik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-247650" lvl="0" marL="28575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Nanum Gothic"/>
                        <a:buChar char="•"/>
                      </a:pPr>
                      <a:r>
                        <a:rPr lang="ko" sz="12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AWS 환경 구축</a:t>
                      </a:r>
                      <a:endParaRPr sz="12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-247650" lvl="0" marL="28575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Nanum Gothic"/>
                        <a:buChar char="•"/>
                      </a:pPr>
                      <a:r>
                        <a:rPr lang="ko" sz="12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QR - web app 연동 / 백엔드 구축</a:t>
                      </a:r>
                      <a:endParaRPr sz="12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-247650" lvl="0" marL="28575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Nanum Gothic"/>
                        <a:buChar char="•"/>
                      </a:pPr>
                      <a:r>
                        <a:rPr lang="ko" sz="12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QR 코드 인식 / DB 연동 /  UI 초안 작성</a:t>
                      </a:r>
                      <a:endParaRPr sz="12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7101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AEABAB"/>
                        </a:buClr>
                        <a:buSzPts val="1800"/>
                        <a:buFont typeface="Arial"/>
                        <a:buNone/>
                      </a:pPr>
                      <a:r>
                        <a:rPr b="1" lang="ko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서형태</a:t>
                      </a:r>
                      <a:endParaRPr b="1" u="none" cap="none" strike="noStrik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0" marR="0" rtl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AEABAB"/>
                        </a:buClr>
                        <a:buSzPts val="1800"/>
                        <a:buFont typeface="Arial"/>
                        <a:buNone/>
                      </a:pPr>
                      <a:r>
                        <a:rPr b="1" lang="ko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(팀원)</a:t>
                      </a:r>
                      <a:endParaRPr b="1" u="none" cap="none" strike="noStrik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-247650" lvl="0" marL="28575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Nanum Gothic"/>
                        <a:buChar char="•"/>
                      </a:pPr>
                      <a:r>
                        <a:rPr lang="ko" sz="12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장비 목록 구성</a:t>
                      </a:r>
                      <a:endParaRPr sz="1200" u="none" cap="none" strike="noStrik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-247650" lvl="0" marL="28575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Nanum Gothic"/>
                        <a:buChar char="•"/>
                      </a:pPr>
                      <a:r>
                        <a:rPr lang="ko" sz="12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QR 코드 생성 / DB 연동 </a:t>
                      </a:r>
                      <a:endParaRPr sz="12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-247650" lvl="0" marL="28575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Nanum Gothic"/>
                        <a:buChar char="•"/>
                      </a:pPr>
                      <a:r>
                        <a:rPr lang="ko" sz="12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소비자 Android App/ 관리자 Web App 구현</a:t>
                      </a:r>
                      <a:endParaRPr sz="12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7101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AEABAB"/>
                        </a:buClr>
                        <a:buSzPts val="1800"/>
                        <a:buFont typeface="Arial"/>
                        <a:buNone/>
                      </a:pPr>
                      <a:r>
                        <a:rPr b="1" lang="ko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최재림</a:t>
                      </a:r>
                      <a:endParaRPr b="1" u="none" cap="none" strike="noStrik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0" marR="0" rtl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AEABAB"/>
                        </a:buClr>
                        <a:buSzPts val="1800"/>
                        <a:buFont typeface="Arial"/>
                        <a:buNone/>
                      </a:pPr>
                      <a:r>
                        <a:rPr b="1" lang="ko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(팀원)</a:t>
                      </a:r>
                      <a:endParaRPr b="1" u="none" cap="none" strike="noStrik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-247650" lvl="0" marL="28575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Nanum Gothic"/>
                        <a:buChar char="•"/>
                      </a:pPr>
                      <a:r>
                        <a:rPr lang="ko" sz="12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회의록, 보고서 작성</a:t>
                      </a:r>
                      <a:endParaRPr sz="1200" u="none" cap="none" strike="noStrik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-247650" lvl="0" marL="28575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Nanum Gothic"/>
                        <a:buChar char="•"/>
                      </a:pPr>
                      <a:r>
                        <a:rPr lang="ko" sz="12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백엔드 초기 환경 구축( Spring 환경 구축 및 DB 연동 ) </a:t>
                      </a:r>
                      <a:endParaRPr sz="12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-247650" lvl="0" marL="28575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Nanum Gothic"/>
                        <a:buChar char="•"/>
                      </a:pPr>
                      <a:r>
                        <a:rPr lang="ko" sz="12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빅데이터 분석 및 시각화</a:t>
                      </a:r>
                      <a:endParaRPr sz="12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</a:tbl>
          </a:graphicData>
        </a:graphic>
      </p:graphicFrame>
      <p:sp>
        <p:nvSpPr>
          <p:cNvPr id="296" name="Google Shape;296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297" name="Google Shape;297;p28"/>
          <p:cNvSpPr txBox="1"/>
          <p:nvPr>
            <p:ph idx="1" type="subTitle"/>
          </p:nvPr>
        </p:nvSpPr>
        <p:spPr>
          <a:xfrm>
            <a:off x="1297450" y="698900"/>
            <a:ext cx="7038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프로젝트 역할 분담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29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프로젝트 개발내용</a:t>
            </a:r>
            <a:endParaRPr/>
          </a:p>
        </p:txBody>
      </p:sp>
      <p:sp>
        <p:nvSpPr>
          <p:cNvPr id="303" name="Google Shape;303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0"/>
          <p:cNvSpPr txBox="1"/>
          <p:nvPr>
            <p:ph type="title"/>
          </p:nvPr>
        </p:nvSpPr>
        <p:spPr>
          <a:xfrm>
            <a:off x="1297500" y="117525"/>
            <a:ext cx="7038900" cy="5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추진일정</a:t>
            </a:r>
            <a:endParaRPr/>
          </a:p>
        </p:txBody>
      </p:sp>
      <p:graphicFrame>
        <p:nvGraphicFramePr>
          <p:cNvPr id="309" name="Google Shape;309;p30"/>
          <p:cNvGraphicFramePr/>
          <p:nvPr/>
        </p:nvGraphicFramePr>
        <p:xfrm>
          <a:off x="182313" y="149331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{388AEABE-325B-400B-A549-5CE61BABDC3F}</a:tableStyleId>
              </a:tblPr>
              <a:tblGrid>
                <a:gridCol w="540950"/>
                <a:gridCol w="267375"/>
                <a:gridCol w="382850"/>
                <a:gridCol w="382850"/>
                <a:gridCol w="318325"/>
                <a:gridCol w="382850"/>
                <a:gridCol w="382850"/>
                <a:gridCol w="318325"/>
                <a:gridCol w="382850"/>
                <a:gridCol w="382850"/>
                <a:gridCol w="318325"/>
                <a:gridCol w="382850"/>
                <a:gridCol w="382850"/>
                <a:gridCol w="318325"/>
                <a:gridCol w="382850"/>
                <a:gridCol w="382850"/>
                <a:gridCol w="318325"/>
                <a:gridCol w="382850"/>
                <a:gridCol w="382850"/>
                <a:gridCol w="318325"/>
                <a:gridCol w="382850"/>
                <a:gridCol w="382850"/>
                <a:gridCol w="318325"/>
                <a:gridCol w="382850"/>
              </a:tblGrid>
              <a:tr h="2336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i="0" lang="ko" sz="1100" u="none" cap="none" strike="noStrike">
                          <a:solidFill>
                            <a:srgbClr val="FFFFFF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구분</a:t>
                      </a:r>
                      <a:endParaRPr sz="700" u="none" cap="none" strike="noStrik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42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solidFill>
                            <a:srgbClr val="FFFFFF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11월 1주차</a:t>
                      </a:r>
                      <a:endParaRPr b="1" sz="1100">
                        <a:solidFill>
                          <a:srgbClr val="FFFFFF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42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 hMerge="1"/>
                <a:tc hMerge="1"/>
                <a:tc gridSpan="3">
                  <a:txBody>
                    <a:bodyPr/>
                    <a:lstStyle/>
                    <a:p>
                      <a:pPr indent="0" lvl="0" marL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solidFill>
                            <a:srgbClr val="FFFFFF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2주차</a:t>
                      </a:r>
                      <a:endParaRPr b="1" sz="1100">
                        <a:solidFill>
                          <a:srgbClr val="FFFFFF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42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 hMerge="1"/>
                <a:tc hMerge="1"/>
                <a:tc gridSpan="3">
                  <a:txBody>
                    <a:bodyPr/>
                    <a:lstStyle/>
                    <a:p>
                      <a:pPr indent="0" lvl="0" marL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solidFill>
                            <a:srgbClr val="FFFFFF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3주차</a:t>
                      </a:r>
                      <a:endParaRPr b="1" sz="1100">
                        <a:solidFill>
                          <a:srgbClr val="FFFFFF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42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 hMerge="1"/>
                <a:tc hMerge="1"/>
                <a:tc gridSpan="3">
                  <a:txBody>
                    <a:bodyPr/>
                    <a:lstStyle/>
                    <a:p>
                      <a:pPr indent="0" lvl="0" marL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solidFill>
                            <a:srgbClr val="FFFFFF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4주차</a:t>
                      </a:r>
                      <a:endParaRPr b="1" sz="1100">
                        <a:solidFill>
                          <a:srgbClr val="FFFFFF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42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 hMerge="1"/>
                <a:tc hMerge="1"/>
                <a:tc gridSpan="3">
                  <a:txBody>
                    <a:bodyPr/>
                    <a:lstStyle/>
                    <a:p>
                      <a:pPr indent="0" lvl="0" marL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solidFill>
                            <a:srgbClr val="FFFFFF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12월 1주차</a:t>
                      </a:r>
                      <a:endParaRPr b="1" sz="1100">
                        <a:solidFill>
                          <a:srgbClr val="FFFFFF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42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 hMerge="1"/>
                <a:tc hMerge="1"/>
                <a:tc gridSpan="3">
                  <a:txBody>
                    <a:bodyPr/>
                    <a:lstStyle/>
                    <a:p>
                      <a:pPr indent="0" lvl="0" marL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solidFill>
                            <a:srgbClr val="FFFFFF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2주차</a:t>
                      </a:r>
                      <a:endParaRPr b="1" sz="1100">
                        <a:solidFill>
                          <a:srgbClr val="FFFFFF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42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 hMerge="1"/>
                <a:tc hMerge="1"/>
                <a:tc gridSpan="3">
                  <a:txBody>
                    <a:bodyPr/>
                    <a:lstStyle/>
                    <a:p>
                      <a:pPr indent="0" lvl="0" marL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solidFill>
                            <a:srgbClr val="FFFFFF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3주차</a:t>
                      </a:r>
                      <a:endParaRPr b="1" sz="1100">
                        <a:solidFill>
                          <a:srgbClr val="FFFFFF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42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 hMerge="1"/>
                <a:tc hMerge="1"/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solidFill>
                            <a:srgbClr val="FFFFFF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4주차</a:t>
                      </a: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42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 hMerge="1"/>
              </a:tr>
              <a:tr h="2371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4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사전기획</a:t>
                      </a:r>
                      <a:endParaRPr b="1" sz="4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720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2371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4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ERD 작성</a:t>
                      </a:r>
                      <a:endParaRPr b="1" i="0" sz="400" u="none" cap="none" strike="noStrik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720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237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4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백엔드 구축</a:t>
                      </a:r>
                      <a:endParaRPr b="1" sz="4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720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237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4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QR 구현</a:t>
                      </a:r>
                      <a:endParaRPr b="1" sz="4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720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2371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ko" sz="4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QR - DB 연동</a:t>
                      </a:r>
                      <a:endParaRPr b="1" i="0" sz="400" u="none" cap="none" strike="noStrik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720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2371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4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FCM-IoT연동</a:t>
                      </a:r>
                      <a:endParaRPr b="1" sz="4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720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2371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4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TCP/IP와 모든 IoT연결</a:t>
                      </a:r>
                      <a:endParaRPr b="1" sz="4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720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237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4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하둡 / 하이브 구축</a:t>
                      </a:r>
                      <a:endParaRPr b="1" sz="4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720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457200" marR="0" rtl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457200" marR="0" rtl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457200" marR="0" rtl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237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4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데이터 시각화 구축</a:t>
                      </a:r>
                      <a:endParaRPr b="1" sz="4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720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457200" marR="0" rtl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457200" marR="0" rtl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457200" marR="0" rtl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237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4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자판기 제작</a:t>
                      </a:r>
                      <a:endParaRPr b="1" sz="4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720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457200" marR="0" rtl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457200" marR="0" rtl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457200" marR="0" rtl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237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4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QR - 자판기 연동</a:t>
                      </a:r>
                      <a:endParaRPr b="1" sz="4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720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457200" marR="0" rtl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457200" marR="0" rtl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45720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2371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4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시스템 연동 확인</a:t>
                      </a:r>
                      <a:endParaRPr b="1" sz="4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720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2371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" sz="4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수정 / 보완</a:t>
                      </a:r>
                      <a:endParaRPr b="1" sz="4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720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2371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4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발표준비</a:t>
                      </a:r>
                      <a:endParaRPr b="1" sz="4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720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</a:tr>
            </a:tbl>
          </a:graphicData>
        </a:graphic>
      </p:graphicFrame>
      <p:sp>
        <p:nvSpPr>
          <p:cNvPr id="310" name="Google Shape;310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311" name="Google Shape;311;p30"/>
          <p:cNvSpPr txBox="1"/>
          <p:nvPr>
            <p:ph idx="1" type="subTitle"/>
          </p:nvPr>
        </p:nvSpPr>
        <p:spPr>
          <a:xfrm>
            <a:off x="1297450" y="698900"/>
            <a:ext cx="7038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1"/>
          <p:cNvSpPr txBox="1"/>
          <p:nvPr>
            <p:ph type="title"/>
          </p:nvPr>
        </p:nvSpPr>
        <p:spPr>
          <a:xfrm>
            <a:off x="1297500" y="117525"/>
            <a:ext cx="7038900" cy="5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기술요소(개발환경)</a:t>
            </a:r>
            <a:endParaRPr/>
          </a:p>
        </p:txBody>
      </p:sp>
      <p:pic>
        <p:nvPicPr>
          <p:cNvPr id="317" name="Google Shape;317;p31"/>
          <p:cNvPicPr preferRelativeResize="0"/>
          <p:nvPr/>
        </p:nvPicPr>
        <p:blipFill rotWithShape="1">
          <a:blip r:embed="rId3">
            <a:alphaModFix/>
          </a:blip>
          <a:srcRect b="9112" l="12892" r="11223" t="4270"/>
          <a:stretch/>
        </p:blipFill>
        <p:spPr>
          <a:xfrm>
            <a:off x="1297500" y="1747825"/>
            <a:ext cx="3701649" cy="2218225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31"/>
          <p:cNvSpPr txBox="1"/>
          <p:nvPr/>
        </p:nvSpPr>
        <p:spPr>
          <a:xfrm>
            <a:off x="5181100" y="1489975"/>
            <a:ext cx="3234300" cy="294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2860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ko" sz="1300">
                <a:latin typeface="Nanum Gothic"/>
                <a:ea typeface="Nanum Gothic"/>
                <a:cs typeface="Nanum Gothic"/>
                <a:sym typeface="Nanum Gothic"/>
              </a:rPr>
              <a:t>[AWS cloud ]</a:t>
            </a:r>
            <a:endParaRPr b="1" sz="13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228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latin typeface="Nanum Gothic"/>
                <a:ea typeface="Nanum Gothic"/>
                <a:cs typeface="Nanum Gothic"/>
                <a:sym typeface="Nanum Gothic"/>
              </a:rPr>
              <a:t>EC2 - server</a:t>
            </a:r>
            <a:endParaRPr sz="13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Nanum Gothic"/>
              <a:buChar char="-"/>
            </a:pPr>
            <a:r>
              <a:rPr lang="ko" sz="1300">
                <a:latin typeface="Nanum Gothic"/>
                <a:ea typeface="Nanum Gothic"/>
                <a:cs typeface="Nanum Gothic"/>
                <a:sym typeface="Nanum Gothic"/>
              </a:rPr>
              <a:t>Ubuntu server 18.04</a:t>
            </a:r>
            <a:endParaRPr sz="13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Font typeface="Nanum Gothic"/>
              <a:buChar char="-"/>
            </a:pPr>
            <a:r>
              <a:rPr lang="ko" sz="1300">
                <a:latin typeface="Nanum Gothic"/>
                <a:ea typeface="Nanum Gothic"/>
                <a:cs typeface="Nanum Gothic"/>
                <a:sym typeface="Nanum Gothic"/>
              </a:rPr>
              <a:t>t2.micro</a:t>
            </a:r>
            <a:endParaRPr sz="13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Nanum Gothic"/>
              <a:buChar char="-"/>
            </a:pPr>
            <a:r>
              <a:rPr lang="ko" sz="1300">
                <a:latin typeface="Nanum Gothic"/>
                <a:ea typeface="Nanum Gothic"/>
                <a:cs typeface="Nanum Gothic"/>
                <a:sym typeface="Nanum Gothic"/>
              </a:rPr>
              <a:t>배포 프로그램: apache tomcat 9.0</a:t>
            </a:r>
            <a:endParaRPr sz="13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Nanum Gothic"/>
              <a:buChar char="-"/>
            </a:pPr>
            <a:r>
              <a:rPr lang="ko" sz="1300">
                <a:latin typeface="Nanum Gothic"/>
                <a:ea typeface="Nanum Gothic"/>
                <a:cs typeface="Nanum Gothic"/>
                <a:sym typeface="Nanum Gothic"/>
              </a:rPr>
              <a:t>java version "1.8.0_251"</a:t>
            </a:r>
            <a:endParaRPr sz="13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228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228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latin typeface="Nanum Gothic"/>
                <a:ea typeface="Nanum Gothic"/>
                <a:cs typeface="Nanum Gothic"/>
                <a:sym typeface="Nanum Gothic"/>
              </a:rPr>
              <a:t>RDS -database</a:t>
            </a:r>
            <a:endParaRPr sz="13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Nanum Gothic"/>
              <a:buChar char="-"/>
            </a:pPr>
            <a:r>
              <a:rPr lang="ko" sz="1300">
                <a:latin typeface="Nanum Gothic"/>
                <a:ea typeface="Nanum Gothic"/>
                <a:cs typeface="Nanum Gothic"/>
                <a:sym typeface="Nanum Gothic"/>
              </a:rPr>
              <a:t>Oracle 12.1.0.2</a:t>
            </a:r>
            <a:endParaRPr sz="13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Font typeface="Nanum Gothic"/>
              <a:buChar char="-"/>
            </a:pPr>
            <a:r>
              <a:rPr lang="ko" sz="1300">
                <a:latin typeface="Nanum Gothic"/>
                <a:ea typeface="Nanum Gothic"/>
                <a:cs typeface="Nanum Gothic"/>
                <a:sym typeface="Nanum Gothic"/>
              </a:rPr>
              <a:t>db.t3.micro</a:t>
            </a:r>
            <a:endParaRPr sz="13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Nanum Gothic"/>
              <a:buChar char="-"/>
            </a:pPr>
            <a:r>
              <a:rPr lang="ko" sz="1300">
                <a:latin typeface="Nanum Gothic"/>
                <a:ea typeface="Nanum Gothic"/>
                <a:cs typeface="Nanum Gothic"/>
                <a:sym typeface="Nanum Gothic"/>
              </a:rPr>
              <a:t>SQL developer와 cli를 통해 SQL query문 작성</a:t>
            </a:r>
            <a:endParaRPr sz="13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19" name="Google Shape;319;p31"/>
          <p:cNvSpPr txBox="1"/>
          <p:nvPr>
            <p:ph idx="1" type="subTitle"/>
          </p:nvPr>
        </p:nvSpPr>
        <p:spPr>
          <a:xfrm>
            <a:off x="1297450" y="698900"/>
            <a:ext cx="7038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AWS EC2 + RDS</a:t>
            </a:r>
            <a:endParaRPr/>
          </a:p>
        </p:txBody>
      </p:sp>
      <p:sp>
        <p:nvSpPr>
          <p:cNvPr id="320" name="Google Shape;320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32"/>
          <p:cNvSpPr txBox="1"/>
          <p:nvPr>
            <p:ph type="title"/>
          </p:nvPr>
        </p:nvSpPr>
        <p:spPr>
          <a:xfrm>
            <a:off x="1297500" y="117525"/>
            <a:ext cx="7038900" cy="5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기술요소(개발환경)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6" name="Google Shape;32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182750" y="963838"/>
            <a:ext cx="3073875" cy="3215825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32"/>
          <p:cNvSpPr txBox="1"/>
          <p:nvPr>
            <p:ph idx="1" type="subTitle"/>
          </p:nvPr>
        </p:nvSpPr>
        <p:spPr>
          <a:xfrm>
            <a:off x="1297450" y="698900"/>
            <a:ext cx="7038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Google Firebase FCM(Firebase Cloud Messaging)</a:t>
            </a:r>
            <a:endParaRPr/>
          </a:p>
        </p:txBody>
      </p:sp>
      <p:sp>
        <p:nvSpPr>
          <p:cNvPr id="328" name="Google Shape;328;p32"/>
          <p:cNvSpPr txBox="1"/>
          <p:nvPr/>
        </p:nvSpPr>
        <p:spPr>
          <a:xfrm>
            <a:off x="6242650" y="1473400"/>
            <a:ext cx="2417400" cy="33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-"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클라우드 메시징 버전 21.0.1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329" name="Google Shape;329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97450" y="1473400"/>
            <a:ext cx="4878974" cy="2744399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3"/>
          <p:cNvSpPr/>
          <p:nvPr/>
        </p:nvSpPr>
        <p:spPr>
          <a:xfrm>
            <a:off x="1007275" y="2136600"/>
            <a:ext cx="4339800" cy="12387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p33"/>
          <p:cNvSpPr txBox="1"/>
          <p:nvPr>
            <p:ph type="title"/>
          </p:nvPr>
        </p:nvSpPr>
        <p:spPr>
          <a:xfrm>
            <a:off x="1297500" y="117525"/>
            <a:ext cx="7038900" cy="5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기술요소(개발환경)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p33"/>
          <p:cNvSpPr txBox="1"/>
          <p:nvPr>
            <p:ph idx="1" type="subTitle"/>
          </p:nvPr>
        </p:nvSpPr>
        <p:spPr>
          <a:xfrm>
            <a:off x="1297450" y="698900"/>
            <a:ext cx="7038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Google Charts -&gt; Infographics -&gt; QR</a:t>
            </a:r>
            <a:endParaRPr/>
          </a:p>
        </p:txBody>
      </p:sp>
      <p:sp>
        <p:nvSpPr>
          <p:cNvPr id="338" name="Google Shape;338;p33"/>
          <p:cNvSpPr txBox="1"/>
          <p:nvPr/>
        </p:nvSpPr>
        <p:spPr>
          <a:xfrm>
            <a:off x="1125150" y="2317400"/>
            <a:ext cx="4436400" cy="9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Nanum Gothic"/>
                <a:ea typeface="Nanum Gothic"/>
                <a:cs typeface="Nanum Gothic"/>
                <a:sym typeface="Nanum Gothic"/>
              </a:rPr>
              <a:t>&lt;form action='https://chart.googleapis.com/chart' method='POST'&gt;</a:t>
            </a:r>
            <a:endParaRPr sz="10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Nanum Gothic"/>
                <a:ea typeface="Nanum Gothic"/>
                <a:cs typeface="Nanum Gothic"/>
                <a:sym typeface="Nanum Gothic"/>
              </a:rPr>
              <a:t>  &lt;input type='hidden' name='cht' value='qr' /&gt;</a:t>
            </a:r>
            <a:endParaRPr sz="10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Nanum Gothic"/>
                <a:ea typeface="Nanum Gothic"/>
                <a:cs typeface="Nanum Gothic"/>
                <a:sym typeface="Nanum Gothic"/>
              </a:rPr>
              <a:t>  &lt;input type='hidden' name='chs' value='300x300' /&gt;</a:t>
            </a:r>
            <a:endParaRPr sz="10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Nanum Gothic"/>
                <a:ea typeface="Nanum Gothic"/>
                <a:cs typeface="Nanum Gothic"/>
                <a:sym typeface="Nanum Gothic"/>
              </a:rPr>
              <a:t>  &lt;input type='hidden' name='chl' value='This is my QR code' /&gt;</a:t>
            </a:r>
            <a:endParaRPr sz="10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Nanum Gothic"/>
                <a:ea typeface="Nanum Gothic"/>
                <a:cs typeface="Nanum Gothic"/>
                <a:sym typeface="Nanum Gothic"/>
              </a:rPr>
              <a:t>  &lt;input type='submit'  /&gt;</a:t>
            </a:r>
            <a:endParaRPr sz="10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Nanum Gothic"/>
                <a:ea typeface="Nanum Gothic"/>
                <a:cs typeface="Nanum Gothic"/>
                <a:sym typeface="Nanum Gothic"/>
              </a:rPr>
              <a:t>&lt;/form&gt;</a:t>
            </a:r>
            <a:endParaRPr sz="10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339" name="Google Shape;33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70058" y="2118375"/>
            <a:ext cx="1373792" cy="13648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0" name="Google Shape;340;p33"/>
          <p:cNvCxnSpPr>
            <a:stCxn id="338" idx="3"/>
            <a:endCxn id="339" idx="1"/>
          </p:cNvCxnSpPr>
          <p:nvPr/>
        </p:nvCxnSpPr>
        <p:spPr>
          <a:xfrm>
            <a:off x="5561550" y="2800850"/>
            <a:ext cx="9084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41" name="Google Shape;341;p33"/>
          <p:cNvSpPr txBox="1"/>
          <p:nvPr/>
        </p:nvSpPr>
        <p:spPr>
          <a:xfrm>
            <a:off x="1221575" y="3932625"/>
            <a:ext cx="7194000" cy="75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Nanum Gothic"/>
                <a:ea typeface="Nanum Gothic"/>
                <a:cs typeface="Nanum Gothic"/>
                <a:sym typeface="Nanum Gothic"/>
              </a:rPr>
              <a:t>구글 차트 API 중 Infographics의 QR API를 POST 방식으로 요청하여 QR 생성</a:t>
            </a:r>
            <a:endParaRPr sz="1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342" name="Google Shape;342;p33"/>
          <p:cNvPicPr preferRelativeResize="0"/>
          <p:nvPr/>
        </p:nvPicPr>
        <p:blipFill rotWithShape="1">
          <a:blip r:embed="rId4">
            <a:alphaModFix/>
          </a:blip>
          <a:srcRect b="30558" l="18857" r="26673" t="33183"/>
          <a:stretch/>
        </p:blipFill>
        <p:spPr>
          <a:xfrm>
            <a:off x="1007275" y="1804425"/>
            <a:ext cx="1219401" cy="422099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34"/>
          <p:cNvSpPr txBox="1"/>
          <p:nvPr>
            <p:ph type="title"/>
          </p:nvPr>
        </p:nvSpPr>
        <p:spPr>
          <a:xfrm>
            <a:off x="1297500" y="117525"/>
            <a:ext cx="7038900" cy="5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기술요소(개발환경)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p34"/>
          <p:cNvSpPr txBox="1"/>
          <p:nvPr>
            <p:ph idx="1" type="subTitle"/>
          </p:nvPr>
        </p:nvSpPr>
        <p:spPr>
          <a:xfrm>
            <a:off x="1297450" y="698900"/>
            <a:ext cx="7038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R + RStudio</a:t>
            </a:r>
            <a:endParaRPr/>
          </a:p>
        </p:txBody>
      </p:sp>
      <p:sp>
        <p:nvSpPr>
          <p:cNvPr id="350" name="Google Shape;350;p34"/>
          <p:cNvSpPr txBox="1"/>
          <p:nvPr/>
        </p:nvSpPr>
        <p:spPr>
          <a:xfrm>
            <a:off x="5232100" y="1397213"/>
            <a:ext cx="3392700" cy="17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-"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R 3.5.3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-"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RStudio 1.2.5042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-"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Packages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-"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psych(</a:t>
            </a: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데이터 (가공)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-"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descr</a:t>
            </a: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(데이터 가공)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-"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reshape2</a:t>
            </a: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(데이터 가공)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-"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dplyr (데이터 가공)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-"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wordcloud2</a:t>
            </a: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(워드 클라우드)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-"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KoNLP</a:t>
            </a: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(형태소 분석)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351" name="Google Shape;351;p34"/>
          <p:cNvPicPr preferRelativeResize="0"/>
          <p:nvPr/>
        </p:nvPicPr>
        <p:blipFill rotWithShape="1">
          <a:blip r:embed="rId3">
            <a:alphaModFix/>
          </a:blip>
          <a:srcRect b="24231" l="15124" r="13026" t="7741"/>
          <a:stretch/>
        </p:blipFill>
        <p:spPr>
          <a:xfrm>
            <a:off x="1297500" y="1551936"/>
            <a:ext cx="1499878" cy="142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34"/>
          <p:cNvPicPr preferRelativeResize="0"/>
          <p:nvPr/>
        </p:nvPicPr>
        <p:blipFill rotWithShape="1">
          <a:blip r:embed="rId4">
            <a:alphaModFix/>
          </a:blip>
          <a:srcRect b="21461" l="0" r="34288" t="21461"/>
          <a:stretch/>
        </p:blipFill>
        <p:spPr>
          <a:xfrm>
            <a:off x="1297450" y="3018700"/>
            <a:ext cx="3656199" cy="1667249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35"/>
          <p:cNvSpPr txBox="1"/>
          <p:nvPr>
            <p:ph type="title"/>
          </p:nvPr>
        </p:nvSpPr>
        <p:spPr>
          <a:xfrm>
            <a:off x="1297500" y="117525"/>
            <a:ext cx="7038900" cy="5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기술요소(개발환경)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p35"/>
          <p:cNvSpPr txBox="1"/>
          <p:nvPr>
            <p:ph idx="1" type="subTitle"/>
          </p:nvPr>
        </p:nvSpPr>
        <p:spPr>
          <a:xfrm>
            <a:off x="1297450" y="698900"/>
            <a:ext cx="7038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Hadoop</a:t>
            </a:r>
            <a:r>
              <a:rPr lang="ko"/>
              <a:t>+ Hive</a:t>
            </a:r>
            <a:endParaRPr/>
          </a:p>
        </p:txBody>
      </p:sp>
      <p:sp>
        <p:nvSpPr>
          <p:cNvPr id="360" name="Google Shape;360;p35"/>
          <p:cNvSpPr txBox="1"/>
          <p:nvPr/>
        </p:nvSpPr>
        <p:spPr>
          <a:xfrm>
            <a:off x="5394950" y="1397225"/>
            <a:ext cx="3282600" cy="33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-"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Hadoop-1.2.1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-"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HDFS 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-"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NameNode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-"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DataNode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-"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Mapreduce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-"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Hive-1.0.1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-"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MariaDB-10.0.15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361" name="Google Shape;36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0975" y="1576395"/>
            <a:ext cx="3884400" cy="125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0975" y="3012274"/>
            <a:ext cx="1489800" cy="137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20100" y="3448545"/>
            <a:ext cx="1815275" cy="934325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8"/>
          <p:cNvSpPr txBox="1"/>
          <p:nvPr/>
        </p:nvSpPr>
        <p:spPr>
          <a:xfrm>
            <a:off x="1297500" y="1132625"/>
            <a:ext cx="7038900" cy="4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latin typeface="Nanum Gothic"/>
                <a:ea typeface="Nanum Gothic"/>
                <a:cs typeface="Nanum Gothic"/>
                <a:sym typeface="Nanum Gothic"/>
              </a:rPr>
              <a:t>목차</a:t>
            </a:r>
            <a:endParaRPr sz="24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08" name="Google Shape;208;p18"/>
          <p:cNvSpPr txBox="1"/>
          <p:nvPr/>
        </p:nvSpPr>
        <p:spPr>
          <a:xfrm>
            <a:off x="1294300" y="2064601"/>
            <a:ext cx="3018300" cy="20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anum Gothic"/>
              <a:buAutoNum type="arabicPeriod"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프로젝트 배경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anum Gothic"/>
              <a:buAutoNum type="arabicPeriod"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프로젝트 </a:t>
            </a: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팀 구성 및 역할</a:t>
            </a:r>
            <a:endParaRPr sz="18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anum Gothic"/>
              <a:buAutoNum type="arabicPeriod"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프로젝트 개발내용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anum Gothic"/>
              <a:buAutoNum type="arabicPeriod"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프로젝트 개발결과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anum Gothic"/>
              <a:buAutoNum type="arabicPeriod"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느낀점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09" name="Google Shape;209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36"/>
          <p:cNvSpPr txBox="1"/>
          <p:nvPr>
            <p:ph type="title"/>
          </p:nvPr>
        </p:nvSpPr>
        <p:spPr>
          <a:xfrm>
            <a:off x="5247750" y="699525"/>
            <a:ext cx="2523900" cy="71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ko">
                <a:solidFill>
                  <a:schemeClr val="dk1"/>
                </a:solidFill>
              </a:rPr>
              <a:t>매장 IoT 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70" name="Google Shape;370;p36"/>
          <p:cNvSpPr txBox="1"/>
          <p:nvPr>
            <p:ph idx="1" type="body"/>
          </p:nvPr>
        </p:nvSpPr>
        <p:spPr>
          <a:xfrm>
            <a:off x="4966300" y="1406650"/>
            <a:ext cx="3888900" cy="30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Char char="●"/>
            </a:pPr>
            <a:r>
              <a:rPr lang="ko" sz="1700">
                <a:solidFill>
                  <a:srgbClr val="000000"/>
                </a:solidFill>
              </a:rPr>
              <a:t>LATTEPANDA</a:t>
            </a:r>
            <a:endParaRPr sz="1700">
              <a:solidFill>
                <a:srgbClr val="000000"/>
              </a:solidFill>
            </a:endParaRPr>
          </a:p>
          <a:p>
            <a:pPr indent="45720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ko" sz="13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LattePanda 2G/32GB With Windows 10</a:t>
            </a:r>
            <a:endParaRPr b="0" sz="13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45720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ko" sz="13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Activated</a:t>
            </a:r>
            <a:endParaRPr sz="1300">
              <a:solidFill>
                <a:srgbClr val="000000"/>
              </a:solidFill>
            </a:endParaRPr>
          </a:p>
          <a:p>
            <a:pPr indent="-336550" lvl="0" marL="45720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700"/>
              <a:buChar char="●"/>
            </a:pPr>
            <a:r>
              <a:rPr lang="ko" sz="1700">
                <a:solidFill>
                  <a:srgbClr val="000000"/>
                </a:solidFill>
              </a:rPr>
              <a:t>조도센서</a:t>
            </a:r>
            <a:endParaRPr sz="1700">
              <a:solidFill>
                <a:srgbClr val="000000"/>
              </a:solidFill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>
                <a:solidFill>
                  <a:srgbClr val="000000"/>
                </a:solidFill>
              </a:rPr>
              <a:t>	</a:t>
            </a:r>
            <a:r>
              <a:rPr b="0" lang="ko" sz="13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Gravity Analog Ambient Light Sensor</a:t>
            </a:r>
            <a:endParaRPr b="0" sz="13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45720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ko" sz="13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TEMT6000​</a:t>
            </a:r>
            <a:endParaRPr sz="17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-336550" lvl="0" marL="45720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700"/>
              <a:buChar char="●"/>
            </a:pPr>
            <a:r>
              <a:rPr lang="ko" sz="1700">
                <a:solidFill>
                  <a:srgbClr val="000000"/>
                </a:solidFill>
              </a:rPr>
              <a:t>온도센서</a:t>
            </a:r>
            <a:endParaRPr sz="17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ko" sz="13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Gravity Analog LM35 Temperature Sensor For Arduino​</a:t>
            </a:r>
            <a:endParaRPr b="0" sz="13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700"/>
              <a:buChar char="●"/>
            </a:pPr>
            <a:r>
              <a:rPr lang="ko" sz="1700">
                <a:solidFill>
                  <a:srgbClr val="000000"/>
                </a:solidFill>
              </a:rPr>
              <a:t>도트 LED</a:t>
            </a:r>
            <a:endParaRPr sz="1700">
              <a:solidFill>
                <a:srgbClr val="000000"/>
              </a:solidFill>
            </a:endParaRPr>
          </a:p>
          <a:p>
            <a:pPr indent="45720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rgbClr val="333333"/>
                </a:solidFill>
                <a:highlight>
                  <a:srgbClr val="FFFFFF"/>
                </a:highlight>
              </a:rPr>
              <a:t>MAX7219 아두이노 8X32 도트 매트릭스</a:t>
            </a:r>
            <a:endParaRPr sz="13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45720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rgbClr val="333333"/>
                </a:solidFill>
                <a:highlight>
                  <a:srgbClr val="FFFFFF"/>
                </a:highlight>
              </a:rPr>
              <a:t>모듈 [SZH-EKAD-115]</a:t>
            </a:r>
            <a:r>
              <a:rPr lang="ko" sz="1300">
                <a:solidFill>
                  <a:srgbClr val="000000"/>
                </a:solidFill>
              </a:rPr>
              <a:t> </a:t>
            </a:r>
            <a:endParaRPr sz="1300">
              <a:solidFill>
                <a:srgbClr val="000000"/>
              </a:solidFill>
            </a:endParaRPr>
          </a:p>
        </p:txBody>
      </p:sp>
      <p:pic>
        <p:nvPicPr>
          <p:cNvPr id="371" name="Google Shape;371;p36"/>
          <p:cNvPicPr preferRelativeResize="0"/>
          <p:nvPr/>
        </p:nvPicPr>
        <p:blipFill rotWithShape="1">
          <a:blip r:embed="rId3">
            <a:alphaModFix/>
          </a:blip>
          <a:srcRect b="21800" l="23675" r="24268" t="15734"/>
          <a:stretch/>
        </p:blipFill>
        <p:spPr>
          <a:xfrm>
            <a:off x="1386625" y="1207125"/>
            <a:ext cx="2218226" cy="1774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67750" y="3433000"/>
            <a:ext cx="1129173" cy="1129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7400" y="3432999"/>
            <a:ext cx="1129174" cy="1129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98137" y="3433000"/>
            <a:ext cx="1129175" cy="1129175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376" name="Google Shape;376;p36"/>
          <p:cNvSpPr txBox="1"/>
          <p:nvPr>
            <p:ph idx="2" type="title"/>
          </p:nvPr>
        </p:nvSpPr>
        <p:spPr>
          <a:xfrm>
            <a:off x="1297500" y="393750"/>
            <a:ext cx="7038900" cy="5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/>
              <a:t>기술요소(도입장비)</a:t>
            </a:r>
            <a:endParaRPr sz="24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1" name="Google Shape;381;p37"/>
          <p:cNvPicPr preferRelativeResize="0"/>
          <p:nvPr/>
        </p:nvPicPr>
        <p:blipFill rotWithShape="1">
          <a:blip r:embed="rId3">
            <a:alphaModFix/>
          </a:blip>
          <a:srcRect b="21800" l="23675" r="24268" t="15734"/>
          <a:stretch/>
        </p:blipFill>
        <p:spPr>
          <a:xfrm>
            <a:off x="1386625" y="1207125"/>
            <a:ext cx="2218226" cy="1774575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p37"/>
          <p:cNvSpPr txBox="1"/>
          <p:nvPr>
            <p:ph type="title"/>
          </p:nvPr>
        </p:nvSpPr>
        <p:spPr>
          <a:xfrm>
            <a:off x="5247750" y="699525"/>
            <a:ext cx="2523900" cy="71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ko">
                <a:solidFill>
                  <a:schemeClr val="dk1"/>
                </a:solidFill>
              </a:rPr>
              <a:t>자판기</a:t>
            </a:r>
            <a:r>
              <a:rPr lang="ko">
                <a:solidFill>
                  <a:schemeClr val="dk1"/>
                </a:solidFill>
              </a:rPr>
              <a:t> IoT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83" name="Google Shape;383;p37"/>
          <p:cNvSpPr txBox="1"/>
          <p:nvPr>
            <p:ph idx="1" type="body"/>
          </p:nvPr>
        </p:nvSpPr>
        <p:spPr>
          <a:xfrm>
            <a:off x="4984625" y="1729900"/>
            <a:ext cx="4067700" cy="23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Char char="●"/>
            </a:pPr>
            <a:r>
              <a:rPr lang="ko" sz="1700">
                <a:solidFill>
                  <a:srgbClr val="000000"/>
                </a:solidFill>
              </a:rPr>
              <a:t>LATTEPANDA</a:t>
            </a:r>
            <a:endParaRPr sz="1700">
              <a:solidFill>
                <a:srgbClr val="000000"/>
              </a:solidFill>
            </a:endParaRPr>
          </a:p>
          <a:p>
            <a:pPr indent="45720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ko" sz="13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LattePanda 2G/32GB With Windows 10</a:t>
            </a:r>
            <a:endParaRPr b="0" sz="13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45720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ko" sz="13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Activated</a:t>
            </a:r>
            <a:endParaRPr sz="1700">
              <a:solidFill>
                <a:srgbClr val="000000"/>
              </a:solidFill>
            </a:endParaRPr>
          </a:p>
          <a:p>
            <a:pPr indent="-336550" lvl="0" marL="45720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700"/>
              <a:buChar char="●"/>
            </a:pPr>
            <a:r>
              <a:rPr lang="ko" sz="1700">
                <a:solidFill>
                  <a:srgbClr val="000000"/>
                </a:solidFill>
              </a:rPr>
              <a:t>서보모터</a:t>
            </a:r>
            <a:endParaRPr sz="1700">
              <a:solidFill>
                <a:srgbClr val="000000"/>
              </a:solidFill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>
                <a:solidFill>
                  <a:srgbClr val="000000"/>
                </a:solidFill>
              </a:rPr>
              <a:t>	</a:t>
            </a:r>
            <a:r>
              <a:rPr b="0" lang="ko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TowerPro SG90 9G micro servo motor</a:t>
            </a:r>
            <a:endParaRPr sz="1300">
              <a:solidFill>
                <a:srgbClr val="000000"/>
              </a:solidFill>
            </a:endParaRPr>
          </a:p>
          <a:p>
            <a:pPr indent="-33655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700"/>
              <a:buChar char="●"/>
            </a:pPr>
            <a:r>
              <a:rPr lang="ko" sz="1700">
                <a:solidFill>
                  <a:srgbClr val="000000"/>
                </a:solidFill>
              </a:rPr>
              <a:t>Android Smartphone</a:t>
            </a:r>
            <a:endParaRPr sz="1700">
              <a:solidFill>
                <a:srgbClr val="000000"/>
              </a:solidFill>
            </a:endParaRPr>
          </a:p>
          <a:p>
            <a:pPr indent="0" lvl="0" marL="9144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just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ko" sz="1500">
                <a:solidFill>
                  <a:srgbClr val="000000"/>
                </a:solidFill>
              </a:rPr>
              <a:t> </a:t>
            </a:r>
            <a:endParaRPr sz="1500">
              <a:solidFill>
                <a:srgbClr val="000000"/>
              </a:solidFill>
            </a:endParaRPr>
          </a:p>
        </p:txBody>
      </p:sp>
      <p:pic>
        <p:nvPicPr>
          <p:cNvPr id="384" name="Google Shape;384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5350" y="3411375"/>
            <a:ext cx="1296726" cy="120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37"/>
          <p:cNvPicPr preferRelativeResize="0"/>
          <p:nvPr/>
        </p:nvPicPr>
        <p:blipFill rotWithShape="1">
          <a:blip r:embed="rId5">
            <a:alphaModFix/>
          </a:blip>
          <a:srcRect b="0" l="-6584" r="-16265" t="0"/>
          <a:stretch/>
        </p:blipFill>
        <p:spPr>
          <a:xfrm>
            <a:off x="2710600" y="3411375"/>
            <a:ext cx="1597150" cy="1206250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387" name="Google Shape;387;p37"/>
          <p:cNvSpPr txBox="1"/>
          <p:nvPr>
            <p:ph idx="2" type="title"/>
          </p:nvPr>
        </p:nvSpPr>
        <p:spPr>
          <a:xfrm>
            <a:off x="1297500" y="393750"/>
            <a:ext cx="7038900" cy="5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/>
              <a:t>기술요소(도입장비)</a:t>
            </a:r>
            <a:endParaRPr sz="24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2" name="Google Shape;39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8125" y="982350"/>
            <a:ext cx="6374724" cy="3773450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p38"/>
          <p:cNvSpPr txBox="1"/>
          <p:nvPr>
            <p:ph type="title"/>
          </p:nvPr>
        </p:nvSpPr>
        <p:spPr>
          <a:xfrm>
            <a:off x="1297500" y="117525"/>
            <a:ext cx="7038900" cy="5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기능 요소 (ERD)</a:t>
            </a:r>
            <a:endParaRPr/>
          </a:p>
        </p:txBody>
      </p:sp>
      <p:sp>
        <p:nvSpPr>
          <p:cNvPr id="394" name="Google Shape;394;p38"/>
          <p:cNvSpPr/>
          <p:nvPr/>
        </p:nvSpPr>
        <p:spPr>
          <a:xfrm>
            <a:off x="6430450" y="4350025"/>
            <a:ext cx="1276200" cy="352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396" name="Google Shape;396;p38"/>
          <p:cNvSpPr txBox="1"/>
          <p:nvPr>
            <p:ph idx="1" type="subTitle"/>
          </p:nvPr>
        </p:nvSpPr>
        <p:spPr>
          <a:xfrm>
            <a:off x="1297450" y="698900"/>
            <a:ext cx="7038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9"/>
          <p:cNvSpPr txBox="1"/>
          <p:nvPr>
            <p:ph type="title"/>
          </p:nvPr>
        </p:nvSpPr>
        <p:spPr>
          <a:xfrm>
            <a:off x="1297500" y="117525"/>
            <a:ext cx="7038900" cy="5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기능요소(매장관리)</a:t>
            </a:r>
            <a:endParaRPr/>
          </a:p>
        </p:txBody>
      </p:sp>
      <p:sp>
        <p:nvSpPr>
          <p:cNvPr id="402" name="Google Shape;402;p39"/>
          <p:cNvSpPr txBox="1"/>
          <p:nvPr>
            <p:ph idx="1" type="body"/>
          </p:nvPr>
        </p:nvSpPr>
        <p:spPr>
          <a:xfrm>
            <a:off x="129745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5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Malgun Gothic"/>
              <a:buChar char="●"/>
            </a:pPr>
            <a:r>
              <a:rPr b="0" lang="ko" sz="15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전등 / 출입문 / 온도 제어​</a:t>
            </a:r>
            <a:endParaRPr b="0" sz="15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Malgun Gothic"/>
              <a:buChar char="●"/>
            </a:pPr>
            <a:r>
              <a:rPr b="0" lang="ko" sz="15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아두이노 센서를 통한 </a:t>
            </a:r>
            <a:r>
              <a:rPr lang="ko" sz="15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전등</a:t>
            </a:r>
            <a:r>
              <a:rPr b="0" lang="ko" sz="15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과 </a:t>
            </a:r>
            <a:r>
              <a:rPr lang="ko" sz="15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출입문</a:t>
            </a:r>
            <a:r>
              <a:rPr b="0" lang="ko" sz="15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제어​</a:t>
            </a:r>
            <a:endParaRPr b="0" sz="15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Malgun Gothic"/>
              <a:buChar char="●"/>
            </a:pPr>
            <a:r>
              <a:rPr b="0" lang="ko" sz="15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날씨 API를 연동하여 실시간 </a:t>
            </a:r>
            <a:r>
              <a:rPr lang="ko" sz="15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온도</a:t>
            </a:r>
            <a:r>
              <a:rPr b="0" lang="ko" sz="15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제어​</a:t>
            </a:r>
            <a:endParaRPr b="0" sz="15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Malgun Gothic"/>
              <a:buChar char="●"/>
            </a:pPr>
            <a:r>
              <a:rPr b="0" lang="ko" sz="15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관리자 대시보드를 통한 원격제어​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403" name="Google Shape;403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404" name="Google Shape;404;p39"/>
          <p:cNvSpPr txBox="1"/>
          <p:nvPr>
            <p:ph idx="3" type="subTitle"/>
          </p:nvPr>
        </p:nvSpPr>
        <p:spPr>
          <a:xfrm>
            <a:off x="1297450" y="698900"/>
            <a:ext cx="7038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5" name="Google Shape;40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0700" y="1567550"/>
            <a:ext cx="1545498" cy="20606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06" name="Google Shape;406;p39"/>
          <p:cNvGrpSpPr/>
          <p:nvPr/>
        </p:nvGrpSpPr>
        <p:grpSpPr>
          <a:xfrm rot="5400000">
            <a:off x="6648375" y="1210073"/>
            <a:ext cx="1466903" cy="2181077"/>
            <a:chOff x="6505573" y="2745170"/>
            <a:chExt cx="1122000" cy="1668000"/>
          </a:xfrm>
        </p:grpSpPr>
        <p:sp>
          <p:nvSpPr>
            <p:cNvPr id="407" name="Google Shape;407;p39"/>
            <p:cNvSpPr/>
            <p:nvPr/>
          </p:nvSpPr>
          <p:spPr>
            <a:xfrm>
              <a:off x="6517841" y="2745170"/>
              <a:ext cx="1109700" cy="16680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39"/>
            <p:cNvSpPr/>
            <p:nvPr/>
          </p:nvSpPr>
          <p:spPr>
            <a:xfrm rot="-5400000">
              <a:off x="6238873" y="3024453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39"/>
            <p:cNvSpPr/>
            <p:nvPr/>
          </p:nvSpPr>
          <p:spPr>
            <a:xfrm rot="-5400000">
              <a:off x="6238873" y="3012061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39"/>
            <p:cNvSpPr/>
            <p:nvPr/>
          </p:nvSpPr>
          <p:spPr>
            <a:xfrm>
              <a:off x="6954127" y="4329594"/>
              <a:ext cx="224700" cy="315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11" name="Google Shape;411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48865" y="1689255"/>
            <a:ext cx="1905602" cy="12233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40"/>
          <p:cNvSpPr txBox="1"/>
          <p:nvPr>
            <p:ph type="title"/>
          </p:nvPr>
        </p:nvSpPr>
        <p:spPr>
          <a:xfrm>
            <a:off x="1297500" y="117525"/>
            <a:ext cx="7038900" cy="5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기능요소(데이터 시각화)</a:t>
            </a:r>
            <a:endParaRPr/>
          </a:p>
        </p:txBody>
      </p:sp>
      <p:sp>
        <p:nvSpPr>
          <p:cNvPr id="417" name="Google Shape;417;p40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5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Malgun Gothic"/>
              <a:buChar char="●"/>
            </a:pPr>
            <a:r>
              <a:rPr b="0" lang="ko" sz="15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DB기반 판매 현황 시각화​</a:t>
            </a:r>
            <a:endParaRPr b="0" sz="15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Malgun Gothic"/>
              <a:buChar char="●"/>
            </a:pPr>
            <a:r>
              <a:rPr b="0" lang="ko" sz="15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이용고객 빅데이터 분석을 위한 이용 고객 정보 수집 및 가공</a:t>
            </a:r>
            <a:endParaRPr b="0" sz="15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Malgun Gothic"/>
              <a:buChar char="○"/>
            </a:pPr>
            <a:r>
              <a:rPr b="0" lang="ko" sz="15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연령, 성별, 구매물품, 총 구매가격 등</a:t>
            </a:r>
            <a:endParaRPr b="0" sz="15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Malgun Gothic"/>
              <a:buChar char="●"/>
            </a:pPr>
            <a:r>
              <a:rPr b="0" lang="ko" sz="15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재고 현황 시각화 및 자동 발주</a:t>
            </a:r>
            <a:endParaRPr b="0" sz="15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5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18" name="Google Shape;418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419" name="Google Shape;419;p40"/>
          <p:cNvSpPr txBox="1"/>
          <p:nvPr>
            <p:ph idx="3" type="subTitle"/>
          </p:nvPr>
        </p:nvSpPr>
        <p:spPr>
          <a:xfrm>
            <a:off x="1297450" y="698900"/>
            <a:ext cx="7038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0" name="Google Shape;420;p40"/>
          <p:cNvGrpSpPr/>
          <p:nvPr/>
        </p:nvGrpSpPr>
        <p:grpSpPr>
          <a:xfrm>
            <a:off x="4700688" y="1502908"/>
            <a:ext cx="1889336" cy="2808745"/>
            <a:chOff x="6505573" y="2745170"/>
            <a:chExt cx="1122000" cy="1668000"/>
          </a:xfrm>
        </p:grpSpPr>
        <p:sp>
          <p:nvSpPr>
            <p:cNvPr id="421" name="Google Shape;421;p40"/>
            <p:cNvSpPr/>
            <p:nvPr/>
          </p:nvSpPr>
          <p:spPr>
            <a:xfrm>
              <a:off x="6517841" y="2745170"/>
              <a:ext cx="1109700" cy="16680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40"/>
            <p:cNvSpPr/>
            <p:nvPr/>
          </p:nvSpPr>
          <p:spPr>
            <a:xfrm rot="-5400000">
              <a:off x="6238873" y="3024453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40"/>
            <p:cNvSpPr/>
            <p:nvPr/>
          </p:nvSpPr>
          <p:spPr>
            <a:xfrm rot="-5400000">
              <a:off x="6238873" y="3012061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40"/>
            <p:cNvSpPr/>
            <p:nvPr/>
          </p:nvSpPr>
          <p:spPr>
            <a:xfrm>
              <a:off x="6954127" y="4329594"/>
              <a:ext cx="224700" cy="315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25" name="Google Shape;425;p40"/>
          <p:cNvPicPr preferRelativeResize="0"/>
          <p:nvPr/>
        </p:nvPicPr>
        <p:blipFill rotWithShape="1">
          <a:blip r:embed="rId3">
            <a:alphaModFix/>
          </a:blip>
          <a:srcRect b="0" l="46378" r="16306" t="18732"/>
          <a:stretch/>
        </p:blipFill>
        <p:spPr>
          <a:xfrm>
            <a:off x="4747550" y="1802751"/>
            <a:ext cx="1787602" cy="2125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0" name="Google Shape;430;p41"/>
          <p:cNvGrpSpPr/>
          <p:nvPr/>
        </p:nvGrpSpPr>
        <p:grpSpPr>
          <a:xfrm>
            <a:off x="7204663" y="1205516"/>
            <a:ext cx="1641090" cy="3273011"/>
            <a:chOff x="1623816" y="764200"/>
            <a:chExt cx="2129074" cy="4246252"/>
          </a:xfrm>
        </p:grpSpPr>
        <p:sp>
          <p:nvSpPr>
            <p:cNvPr id="431" name="Google Shape;431;p41"/>
            <p:cNvSpPr/>
            <p:nvPr/>
          </p:nvSpPr>
          <p:spPr>
            <a:xfrm rot="-5400000">
              <a:off x="579066" y="1840502"/>
              <a:ext cx="4214700" cy="21252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41"/>
            <p:cNvSpPr/>
            <p:nvPr/>
          </p:nvSpPr>
          <p:spPr>
            <a:xfrm rot="-5400000">
              <a:off x="582940" y="1808950"/>
              <a:ext cx="4214700" cy="2125200"/>
            </a:xfrm>
            <a:prstGeom prst="roundRect">
              <a:avLst>
                <a:gd fmla="val 4551" name="adj"/>
              </a:avLst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41"/>
            <p:cNvSpPr/>
            <p:nvPr/>
          </p:nvSpPr>
          <p:spPr>
            <a:xfrm>
              <a:off x="2343005" y="4630376"/>
              <a:ext cx="694500" cy="1131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4" name="Google Shape;434;p41"/>
          <p:cNvSpPr txBox="1"/>
          <p:nvPr>
            <p:ph type="title"/>
          </p:nvPr>
        </p:nvSpPr>
        <p:spPr>
          <a:xfrm>
            <a:off x="1297500" y="117525"/>
            <a:ext cx="7038900" cy="5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기능요소(결제)</a:t>
            </a:r>
            <a:endParaRPr/>
          </a:p>
        </p:txBody>
      </p:sp>
      <p:sp>
        <p:nvSpPr>
          <p:cNvPr id="435" name="Google Shape;435;p41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ko" sz="15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​</a:t>
            </a:r>
            <a:endParaRPr b="0" sz="15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Malgun Gothic"/>
              <a:buChar char="●"/>
            </a:pPr>
            <a:r>
              <a:rPr b="0" lang="ko" sz="15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어플리케이션을 통한 선결제</a:t>
            </a:r>
            <a:endParaRPr b="0" sz="15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Malgun Gothic"/>
              <a:buChar char="●"/>
            </a:pPr>
            <a:r>
              <a:rPr b="0" lang="ko" sz="15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자판기에서 QR코드를 인식시켜 물품 수령​</a:t>
            </a:r>
            <a:endParaRPr b="0" sz="15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Malgun Gothic"/>
              <a:buChar char="●"/>
            </a:pPr>
            <a:r>
              <a:rPr b="0" lang="ko" sz="15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사용자의 충전금액 관리 데이터베이스 구축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436" name="Google Shape;436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437" name="Google Shape;437;p41"/>
          <p:cNvSpPr txBox="1"/>
          <p:nvPr>
            <p:ph idx="3" type="subTitle"/>
          </p:nvPr>
        </p:nvSpPr>
        <p:spPr>
          <a:xfrm>
            <a:off x="1297450" y="698900"/>
            <a:ext cx="7038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38" name="Google Shape;438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8475" y="1567550"/>
            <a:ext cx="2498378" cy="1873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51274" y="1358220"/>
            <a:ext cx="1542251" cy="2741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42"/>
          <p:cNvSpPr txBox="1"/>
          <p:nvPr>
            <p:ph type="title"/>
          </p:nvPr>
        </p:nvSpPr>
        <p:spPr>
          <a:xfrm>
            <a:off x="1297500" y="117525"/>
            <a:ext cx="7038900" cy="5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기능요소(고객관리)</a:t>
            </a:r>
            <a:endParaRPr/>
          </a:p>
        </p:txBody>
      </p:sp>
      <p:sp>
        <p:nvSpPr>
          <p:cNvPr id="445" name="Google Shape;445;p42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5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Malgun Gothic"/>
              <a:buChar char="●"/>
            </a:pPr>
            <a:r>
              <a:rPr b="0" lang="ko" sz="15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LED패드를 이용하여 제품 위치 안내</a:t>
            </a:r>
            <a:endParaRPr b="0" sz="15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Malgun Gothic"/>
              <a:buChar char="●"/>
            </a:pPr>
            <a:r>
              <a:rPr b="0" lang="ko" sz="15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FCM을 이용한 실시간 홍보​</a:t>
            </a:r>
            <a:endParaRPr b="0" sz="15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Malgun Gothic"/>
              <a:buChar char="●"/>
            </a:pPr>
            <a:r>
              <a:rPr b="0" lang="ko" sz="15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고객 정보 군집화를 통해 FCM 전송</a:t>
            </a:r>
            <a:endParaRPr b="0" sz="15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46" name="Google Shape;446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447" name="Google Shape;447;p42"/>
          <p:cNvSpPr txBox="1"/>
          <p:nvPr>
            <p:ph idx="3" type="subTitle"/>
          </p:nvPr>
        </p:nvSpPr>
        <p:spPr>
          <a:xfrm>
            <a:off x="1297450" y="698900"/>
            <a:ext cx="7038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48" name="Google Shape;448;p42"/>
          <p:cNvGrpSpPr/>
          <p:nvPr/>
        </p:nvGrpSpPr>
        <p:grpSpPr>
          <a:xfrm>
            <a:off x="4571998" y="1272151"/>
            <a:ext cx="1700279" cy="3391057"/>
            <a:chOff x="1623816" y="764200"/>
            <a:chExt cx="2129074" cy="4246252"/>
          </a:xfrm>
        </p:grpSpPr>
        <p:sp>
          <p:nvSpPr>
            <p:cNvPr id="449" name="Google Shape;449;p42"/>
            <p:cNvSpPr/>
            <p:nvPr/>
          </p:nvSpPr>
          <p:spPr>
            <a:xfrm rot="-5400000">
              <a:off x="579066" y="1840502"/>
              <a:ext cx="4214700" cy="21252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42"/>
            <p:cNvSpPr/>
            <p:nvPr/>
          </p:nvSpPr>
          <p:spPr>
            <a:xfrm rot="-5400000">
              <a:off x="582940" y="1808950"/>
              <a:ext cx="4214700" cy="2125200"/>
            </a:xfrm>
            <a:prstGeom prst="roundRect">
              <a:avLst>
                <a:gd fmla="val 4551" name="adj"/>
              </a:avLst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42"/>
            <p:cNvSpPr/>
            <p:nvPr/>
          </p:nvSpPr>
          <p:spPr>
            <a:xfrm>
              <a:off x="2343005" y="4630376"/>
              <a:ext cx="694500" cy="1131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52" name="Google Shape;45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6470" y="1493560"/>
            <a:ext cx="1546792" cy="2749872"/>
          </a:xfrm>
          <a:prstGeom prst="rect">
            <a:avLst/>
          </a:prstGeom>
          <a:noFill/>
          <a:ln>
            <a:noFill/>
          </a:ln>
        </p:spPr>
      </p:pic>
      <p:pic>
        <p:nvPicPr>
          <p:cNvPr id="453" name="Google Shape;453;p42"/>
          <p:cNvPicPr preferRelativeResize="0"/>
          <p:nvPr/>
        </p:nvPicPr>
        <p:blipFill rotWithShape="1">
          <a:blip r:embed="rId4">
            <a:alphaModFix/>
          </a:blip>
          <a:srcRect b="36751" l="72279" r="0" t="41720"/>
          <a:stretch/>
        </p:blipFill>
        <p:spPr>
          <a:xfrm rot="-5400000">
            <a:off x="6077937" y="1891863"/>
            <a:ext cx="2968451" cy="1729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43"/>
          <p:cNvSpPr txBox="1"/>
          <p:nvPr>
            <p:ph type="title"/>
          </p:nvPr>
        </p:nvSpPr>
        <p:spPr>
          <a:xfrm>
            <a:off x="1297500" y="117525"/>
            <a:ext cx="7038900" cy="5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기능요소</a:t>
            </a:r>
            <a:endParaRPr/>
          </a:p>
        </p:txBody>
      </p:sp>
      <p:sp>
        <p:nvSpPr>
          <p:cNvPr id="459" name="Google Shape;459;p43"/>
          <p:cNvSpPr txBox="1"/>
          <p:nvPr/>
        </p:nvSpPr>
        <p:spPr>
          <a:xfrm>
            <a:off x="3474475" y="1569400"/>
            <a:ext cx="4703100" cy="34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-"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User 가 구입 한 제품 List Data 를 바탕으로 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자동으로 QR Code 생성 (JSon Data) - User App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-"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자판기 QR Code 인식기를 통해 제품 List Data 를 Server (AWS) 로 송신 </a:t>
            </a: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및 DML수행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-"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Server 는 수신 받은 Data 를 바탕으로 DB Update 및 자판기 IoT 시스템에 제어 코드 송신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-"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자판기 LattePanda 에서 제어 코드 수신 후 자판기 작동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-"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유저가 구입한 제품만 배출구로 배출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60" name="Google Shape;460;p43"/>
          <p:cNvSpPr/>
          <p:nvPr/>
        </p:nvSpPr>
        <p:spPr>
          <a:xfrm>
            <a:off x="1472800" y="1569400"/>
            <a:ext cx="1643100" cy="244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61" name="Google Shape;46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0200" y="2197600"/>
            <a:ext cx="748275" cy="748275"/>
          </a:xfrm>
          <a:prstGeom prst="rect">
            <a:avLst/>
          </a:prstGeom>
          <a:noFill/>
          <a:ln>
            <a:noFill/>
          </a:ln>
        </p:spPr>
      </p:pic>
      <p:sp>
        <p:nvSpPr>
          <p:cNvPr id="462" name="Google Shape;462;p43"/>
          <p:cNvSpPr txBox="1"/>
          <p:nvPr>
            <p:ph idx="1" type="subTitle"/>
          </p:nvPr>
        </p:nvSpPr>
        <p:spPr>
          <a:xfrm>
            <a:off x="1297450" y="698900"/>
            <a:ext cx="7038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Google QR</a:t>
            </a:r>
            <a:endParaRPr/>
          </a:p>
        </p:txBody>
      </p:sp>
      <p:sp>
        <p:nvSpPr>
          <p:cNvPr id="463" name="Google Shape;463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44"/>
          <p:cNvSpPr txBox="1"/>
          <p:nvPr>
            <p:ph type="title"/>
          </p:nvPr>
        </p:nvSpPr>
        <p:spPr>
          <a:xfrm>
            <a:off x="1297500" y="117525"/>
            <a:ext cx="7038900" cy="5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기능요소 </a:t>
            </a:r>
            <a:endParaRPr/>
          </a:p>
        </p:txBody>
      </p:sp>
      <p:pic>
        <p:nvPicPr>
          <p:cNvPr id="469" name="Google Shape;469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3485" y="1849519"/>
            <a:ext cx="575888" cy="575888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Google Shape;470;p44"/>
          <p:cNvSpPr txBox="1"/>
          <p:nvPr/>
        </p:nvSpPr>
        <p:spPr>
          <a:xfrm>
            <a:off x="783200" y="3187325"/>
            <a:ext cx="1215000" cy="11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latin typeface="Consolas"/>
                <a:ea typeface="Consolas"/>
                <a:cs typeface="Consolas"/>
                <a:sym typeface="Consolas"/>
              </a:rPr>
              <a:t>"itemname": "name",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latin typeface="Consolas"/>
                <a:ea typeface="Consolas"/>
                <a:cs typeface="Consolas"/>
                <a:sym typeface="Consolas"/>
              </a:rPr>
              <a:t>"price": 100,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latin typeface="Consolas"/>
                <a:ea typeface="Consolas"/>
                <a:cs typeface="Consolas"/>
                <a:sym typeface="Consolas"/>
              </a:rPr>
              <a:t>"stock": 100,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latin typeface="Consolas"/>
                <a:ea typeface="Consolas"/>
                <a:cs typeface="Consolas"/>
                <a:sym typeface="Consolas"/>
              </a:rPr>
              <a:t>"category": "test",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latin typeface="Consolas"/>
                <a:ea typeface="Consolas"/>
                <a:cs typeface="Consolas"/>
                <a:sym typeface="Consolas"/>
              </a:rPr>
              <a:t>"image": "a.jpg"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71" name="Google Shape;471;p44"/>
          <p:cNvSpPr txBox="1"/>
          <p:nvPr/>
        </p:nvSpPr>
        <p:spPr>
          <a:xfrm>
            <a:off x="783200" y="1504200"/>
            <a:ext cx="1036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QR 코드 스캔</a:t>
            </a:r>
            <a:endParaRPr sz="1000"/>
          </a:p>
        </p:txBody>
      </p:sp>
      <p:sp>
        <p:nvSpPr>
          <p:cNvPr id="472" name="Google Shape;472;p44"/>
          <p:cNvSpPr txBox="1"/>
          <p:nvPr/>
        </p:nvSpPr>
        <p:spPr>
          <a:xfrm>
            <a:off x="2825374" y="1504200"/>
            <a:ext cx="13266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Web Application</a:t>
            </a:r>
            <a:endParaRPr sz="1000"/>
          </a:p>
        </p:txBody>
      </p:sp>
      <p:cxnSp>
        <p:nvCxnSpPr>
          <p:cNvPr id="473" name="Google Shape;473;p44"/>
          <p:cNvCxnSpPr>
            <a:stCxn id="469" idx="3"/>
            <a:endCxn id="474" idx="1"/>
          </p:cNvCxnSpPr>
          <p:nvPr/>
        </p:nvCxnSpPr>
        <p:spPr>
          <a:xfrm>
            <a:off x="1589373" y="2137463"/>
            <a:ext cx="1606800" cy="0"/>
          </a:xfrm>
          <a:prstGeom prst="straightConnector1">
            <a:avLst/>
          </a:prstGeom>
          <a:noFill/>
          <a:ln cap="flat" cmpd="sng" w="19050">
            <a:solidFill>
              <a:srgbClr val="44546A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75" name="Google Shape;475;p44"/>
          <p:cNvSpPr txBox="1"/>
          <p:nvPr/>
        </p:nvSpPr>
        <p:spPr>
          <a:xfrm>
            <a:off x="1731764" y="1820831"/>
            <a:ext cx="13266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Nanum Gothic Coding"/>
                <a:ea typeface="Nanum Gothic Coding"/>
                <a:cs typeface="Nanum Gothic Coding"/>
                <a:sym typeface="Nanum Gothic Coding"/>
              </a:rPr>
              <a:t>Http(POST)</a:t>
            </a:r>
            <a:endParaRPr sz="1000"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sp>
        <p:nvSpPr>
          <p:cNvPr id="476" name="Google Shape;476;p44"/>
          <p:cNvSpPr txBox="1"/>
          <p:nvPr/>
        </p:nvSpPr>
        <p:spPr>
          <a:xfrm>
            <a:off x="2118048" y="3122930"/>
            <a:ext cx="27411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Consolas"/>
                <a:ea typeface="Consolas"/>
                <a:cs typeface="Consolas"/>
                <a:sym typeface="Consolas"/>
              </a:rPr>
              <a:t>Last scanned: [Itemname=name....image=a.jpg]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77" name="Google Shape;477;p44"/>
          <p:cNvSpPr txBox="1"/>
          <p:nvPr/>
        </p:nvSpPr>
        <p:spPr>
          <a:xfrm>
            <a:off x="993249" y="2804345"/>
            <a:ext cx="616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latin typeface="Nanum Gothic"/>
                <a:ea typeface="Nanum Gothic"/>
                <a:cs typeface="Nanum Gothic"/>
                <a:sym typeface="Nanum Gothic"/>
              </a:rPr>
              <a:t>Json</a:t>
            </a:r>
            <a:endParaRPr b="1" sz="10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78" name="Google Shape;478;p44"/>
          <p:cNvSpPr txBox="1"/>
          <p:nvPr/>
        </p:nvSpPr>
        <p:spPr>
          <a:xfrm>
            <a:off x="2970384" y="2804353"/>
            <a:ext cx="1036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latin typeface="Nanum Gothic"/>
                <a:ea typeface="Nanum Gothic"/>
                <a:cs typeface="Nanum Gothic"/>
                <a:sym typeface="Nanum Gothic"/>
              </a:rPr>
              <a:t>Java object</a:t>
            </a:r>
            <a:endParaRPr b="1" sz="10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479" name="Google Shape;479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85152" y="1796856"/>
            <a:ext cx="681229" cy="68123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80" name="Google Shape;480;p44"/>
          <p:cNvCxnSpPr>
            <a:stCxn id="474" idx="3"/>
            <a:endCxn id="479" idx="1"/>
          </p:cNvCxnSpPr>
          <p:nvPr/>
        </p:nvCxnSpPr>
        <p:spPr>
          <a:xfrm>
            <a:off x="3772006" y="2137472"/>
            <a:ext cx="1713000" cy="0"/>
          </a:xfrm>
          <a:prstGeom prst="straightConnector1">
            <a:avLst/>
          </a:prstGeom>
          <a:noFill/>
          <a:ln cap="flat" cmpd="sng" w="19050">
            <a:solidFill>
              <a:srgbClr val="44546A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481" name="Google Shape;481;p44"/>
          <p:cNvCxnSpPr>
            <a:stCxn id="479" idx="3"/>
            <a:endCxn id="482" idx="1"/>
          </p:cNvCxnSpPr>
          <p:nvPr/>
        </p:nvCxnSpPr>
        <p:spPr>
          <a:xfrm>
            <a:off x="6166381" y="2137472"/>
            <a:ext cx="1523100" cy="0"/>
          </a:xfrm>
          <a:prstGeom prst="straightConnector1">
            <a:avLst/>
          </a:prstGeom>
          <a:noFill/>
          <a:ln cap="flat" cmpd="sng" w="19050">
            <a:solidFill>
              <a:srgbClr val="44546A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483" name="Google Shape;483;p44"/>
          <p:cNvSpPr txBox="1"/>
          <p:nvPr/>
        </p:nvSpPr>
        <p:spPr>
          <a:xfrm>
            <a:off x="3967589" y="1820831"/>
            <a:ext cx="13266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Nanum Gothic Coding"/>
                <a:ea typeface="Nanum Gothic Coding"/>
                <a:cs typeface="Nanum Gothic Coding"/>
                <a:sym typeface="Nanum Gothic Coding"/>
              </a:rPr>
              <a:t>TCP/IP</a:t>
            </a:r>
            <a:endParaRPr sz="1000"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sp>
        <p:nvSpPr>
          <p:cNvPr id="484" name="Google Shape;484;p44"/>
          <p:cNvSpPr txBox="1"/>
          <p:nvPr/>
        </p:nvSpPr>
        <p:spPr>
          <a:xfrm>
            <a:off x="6256094" y="1820831"/>
            <a:ext cx="13266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Nanum Gothic Coding"/>
                <a:ea typeface="Nanum Gothic Coding"/>
                <a:cs typeface="Nanum Gothic Coding"/>
                <a:sym typeface="Nanum Gothic Coding"/>
              </a:rPr>
              <a:t>TCP/IP</a:t>
            </a:r>
            <a:endParaRPr sz="1000"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pic>
        <p:nvPicPr>
          <p:cNvPr id="485" name="Google Shape;485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89575" y="3092281"/>
            <a:ext cx="646698" cy="646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86" name="Google Shape;486;p44"/>
          <p:cNvCxnSpPr>
            <a:stCxn id="482" idx="2"/>
            <a:endCxn id="485" idx="0"/>
          </p:cNvCxnSpPr>
          <p:nvPr/>
        </p:nvCxnSpPr>
        <p:spPr>
          <a:xfrm>
            <a:off x="8012942" y="2460195"/>
            <a:ext cx="0" cy="632100"/>
          </a:xfrm>
          <a:prstGeom prst="straightConnector1">
            <a:avLst/>
          </a:prstGeom>
          <a:noFill/>
          <a:ln cap="flat" cmpd="sng" w="19050">
            <a:solidFill>
              <a:srgbClr val="44546A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487" name="Google Shape;487;p44"/>
          <p:cNvSpPr txBox="1"/>
          <p:nvPr/>
        </p:nvSpPr>
        <p:spPr>
          <a:xfrm>
            <a:off x="7219572" y="2647135"/>
            <a:ext cx="6813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Nanum Gothic Coding"/>
                <a:ea typeface="Nanum Gothic Coding"/>
                <a:cs typeface="Nanum Gothic Coding"/>
                <a:sym typeface="Nanum Gothic Coding"/>
              </a:rPr>
              <a:t>Serial</a:t>
            </a:r>
            <a:endParaRPr sz="1000"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sp>
        <p:nvSpPr>
          <p:cNvPr id="488" name="Google Shape;488;p44"/>
          <p:cNvSpPr txBox="1"/>
          <p:nvPr/>
        </p:nvSpPr>
        <p:spPr>
          <a:xfrm>
            <a:off x="5395457" y="2804355"/>
            <a:ext cx="860700" cy="7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[ADMIN]:s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(장비작동)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[</a:t>
            </a: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ADMIN</a:t>
            </a: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]:t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(장비멈춤)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89" name="Google Shape;489;p44"/>
          <p:cNvSpPr txBox="1"/>
          <p:nvPr/>
        </p:nvSpPr>
        <p:spPr>
          <a:xfrm>
            <a:off x="7582659" y="3941390"/>
            <a:ext cx="860700" cy="5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Ready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Turned on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Turned off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474" name="Google Shape;474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96120" y="1849528"/>
            <a:ext cx="575886" cy="575888"/>
          </a:xfrm>
          <a:prstGeom prst="rect">
            <a:avLst/>
          </a:prstGeom>
          <a:noFill/>
          <a:ln>
            <a:noFill/>
          </a:ln>
        </p:spPr>
      </p:pic>
      <p:pic>
        <p:nvPicPr>
          <p:cNvPr id="482" name="Google Shape;482;p4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689593" y="1814761"/>
            <a:ext cx="646698" cy="645434"/>
          </a:xfrm>
          <a:prstGeom prst="rect">
            <a:avLst/>
          </a:prstGeom>
          <a:noFill/>
          <a:ln>
            <a:noFill/>
          </a:ln>
        </p:spPr>
      </p:pic>
      <p:sp>
        <p:nvSpPr>
          <p:cNvPr id="490" name="Google Shape;490;p44"/>
          <p:cNvSpPr txBox="1"/>
          <p:nvPr>
            <p:ph idx="1" type="subTitle"/>
          </p:nvPr>
        </p:nvSpPr>
        <p:spPr>
          <a:xfrm>
            <a:off x="1297450" y="698900"/>
            <a:ext cx="7038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IoT장비(자판기) 작동 흐름도</a:t>
            </a:r>
            <a:endParaRPr/>
          </a:p>
        </p:txBody>
      </p:sp>
      <p:sp>
        <p:nvSpPr>
          <p:cNvPr id="491" name="Google Shape;491;p44"/>
          <p:cNvSpPr txBox="1"/>
          <p:nvPr/>
        </p:nvSpPr>
        <p:spPr>
          <a:xfrm>
            <a:off x="5157649" y="1504200"/>
            <a:ext cx="13266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TCP/IP Server</a:t>
            </a:r>
            <a:endParaRPr sz="1000"/>
          </a:p>
        </p:txBody>
      </p:sp>
      <p:sp>
        <p:nvSpPr>
          <p:cNvPr id="492" name="Google Shape;492;p44"/>
          <p:cNvSpPr txBox="1"/>
          <p:nvPr/>
        </p:nvSpPr>
        <p:spPr>
          <a:xfrm>
            <a:off x="7349699" y="1504200"/>
            <a:ext cx="13266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IoT Device</a:t>
            </a:r>
            <a:endParaRPr sz="1000"/>
          </a:p>
        </p:txBody>
      </p:sp>
      <p:sp>
        <p:nvSpPr>
          <p:cNvPr id="493" name="Google Shape;493;p44"/>
          <p:cNvSpPr txBox="1"/>
          <p:nvPr/>
        </p:nvSpPr>
        <p:spPr>
          <a:xfrm>
            <a:off x="7349699" y="3639275"/>
            <a:ext cx="13266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Arduino Sensor</a:t>
            </a:r>
            <a:endParaRPr sz="1000"/>
          </a:p>
        </p:txBody>
      </p:sp>
      <p:sp>
        <p:nvSpPr>
          <p:cNvPr id="494" name="Google Shape;494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45"/>
          <p:cNvSpPr txBox="1"/>
          <p:nvPr>
            <p:ph type="title"/>
          </p:nvPr>
        </p:nvSpPr>
        <p:spPr>
          <a:xfrm>
            <a:off x="1297500" y="117525"/>
            <a:ext cx="7038900" cy="5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자판기 구성도</a:t>
            </a:r>
            <a:endParaRPr/>
          </a:p>
        </p:txBody>
      </p:sp>
      <p:sp>
        <p:nvSpPr>
          <p:cNvPr id="500" name="Google Shape;500;p45"/>
          <p:cNvSpPr/>
          <p:nvPr/>
        </p:nvSpPr>
        <p:spPr>
          <a:xfrm>
            <a:off x="9838775" y="1002650"/>
            <a:ext cx="4032900" cy="3770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p45"/>
          <p:cNvSpPr/>
          <p:nvPr/>
        </p:nvSpPr>
        <p:spPr>
          <a:xfrm>
            <a:off x="10112175" y="1315925"/>
            <a:ext cx="2210100" cy="2529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p45"/>
          <p:cNvSpPr/>
          <p:nvPr/>
        </p:nvSpPr>
        <p:spPr>
          <a:xfrm>
            <a:off x="10100775" y="4050000"/>
            <a:ext cx="2244300" cy="535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제품 배출구</a:t>
            </a:r>
            <a:endParaRPr/>
          </a:p>
        </p:txBody>
      </p:sp>
      <p:sp>
        <p:nvSpPr>
          <p:cNvPr id="503" name="Google Shape;503;p45"/>
          <p:cNvSpPr/>
          <p:nvPr/>
        </p:nvSpPr>
        <p:spPr>
          <a:xfrm>
            <a:off x="12538675" y="1338700"/>
            <a:ext cx="1087800" cy="1611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Screen</a:t>
            </a:r>
            <a:endParaRPr/>
          </a:p>
        </p:txBody>
      </p:sp>
      <p:sp>
        <p:nvSpPr>
          <p:cNvPr id="504" name="Google Shape;504;p45"/>
          <p:cNvSpPr/>
          <p:nvPr/>
        </p:nvSpPr>
        <p:spPr>
          <a:xfrm>
            <a:off x="12544350" y="3229775"/>
            <a:ext cx="1087800" cy="1355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QR 인식</a:t>
            </a:r>
            <a:endParaRPr/>
          </a:p>
        </p:txBody>
      </p:sp>
      <p:sp>
        <p:nvSpPr>
          <p:cNvPr id="505" name="Google Shape;505;p45"/>
          <p:cNvSpPr/>
          <p:nvPr/>
        </p:nvSpPr>
        <p:spPr>
          <a:xfrm>
            <a:off x="10311525" y="1577950"/>
            <a:ext cx="757500" cy="820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p45"/>
          <p:cNvSpPr/>
          <p:nvPr/>
        </p:nvSpPr>
        <p:spPr>
          <a:xfrm>
            <a:off x="11285525" y="1577950"/>
            <a:ext cx="757500" cy="820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" name="Google Shape;507;p45"/>
          <p:cNvSpPr/>
          <p:nvPr/>
        </p:nvSpPr>
        <p:spPr>
          <a:xfrm>
            <a:off x="10311525" y="2643100"/>
            <a:ext cx="757500" cy="820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8" name="Google Shape;508;p45"/>
          <p:cNvSpPr/>
          <p:nvPr/>
        </p:nvSpPr>
        <p:spPr>
          <a:xfrm>
            <a:off x="11285525" y="2643100"/>
            <a:ext cx="757500" cy="820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09" name="Google Shape;509;p45"/>
          <p:cNvCxnSpPr>
            <a:stCxn id="501" idx="0"/>
            <a:endCxn id="510" idx="1"/>
          </p:cNvCxnSpPr>
          <p:nvPr/>
        </p:nvCxnSpPr>
        <p:spPr>
          <a:xfrm rot="-5400000">
            <a:off x="12804975" y="-451225"/>
            <a:ext cx="179400" cy="3354900"/>
          </a:xfrm>
          <a:prstGeom prst="bentConnector2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0" name="Google Shape;510;p45"/>
          <p:cNvSpPr txBox="1"/>
          <p:nvPr/>
        </p:nvSpPr>
        <p:spPr>
          <a:xfrm>
            <a:off x="14572125" y="934300"/>
            <a:ext cx="1845600" cy="404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제품 (Servo Motor)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511" name="Google Shape;511;p45"/>
          <p:cNvCxnSpPr>
            <a:stCxn id="503" idx="3"/>
          </p:cNvCxnSpPr>
          <p:nvPr/>
        </p:nvCxnSpPr>
        <p:spPr>
          <a:xfrm flipH="1" rot="10800000">
            <a:off x="13626475" y="2141950"/>
            <a:ext cx="962700" cy="2700"/>
          </a:xfrm>
          <a:prstGeom prst="straightConnector1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2" name="Google Shape;512;p45"/>
          <p:cNvSpPr txBox="1"/>
          <p:nvPr/>
        </p:nvSpPr>
        <p:spPr>
          <a:xfrm>
            <a:off x="14572125" y="1941100"/>
            <a:ext cx="1845600" cy="404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안내문구 Screen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13" name="Google Shape;513;p45"/>
          <p:cNvSpPr txBox="1"/>
          <p:nvPr/>
        </p:nvSpPr>
        <p:spPr>
          <a:xfrm>
            <a:off x="14572125" y="3058900"/>
            <a:ext cx="1845600" cy="404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User QR Code 인식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14" name="Google Shape;514;p45"/>
          <p:cNvSpPr txBox="1"/>
          <p:nvPr/>
        </p:nvSpPr>
        <p:spPr>
          <a:xfrm>
            <a:off x="14572125" y="4226575"/>
            <a:ext cx="2244300" cy="404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QR Code에 맞는 제품 분출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515" name="Google Shape;515;p45"/>
          <p:cNvCxnSpPr>
            <a:stCxn id="504" idx="3"/>
            <a:endCxn id="513" idx="1"/>
          </p:cNvCxnSpPr>
          <p:nvPr/>
        </p:nvCxnSpPr>
        <p:spPr>
          <a:xfrm flipH="1" rot="10800000">
            <a:off x="13632150" y="3261125"/>
            <a:ext cx="939900" cy="646500"/>
          </a:xfrm>
          <a:prstGeom prst="bentConnector3">
            <a:avLst>
              <a:gd fmla="val 50004" name="adj1"/>
            </a:avLst>
          </a:prstGeom>
          <a:noFill/>
          <a:ln cap="flat" cmpd="sng" w="952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6" name="Google Shape;516;p45"/>
          <p:cNvCxnSpPr>
            <a:stCxn id="502" idx="2"/>
            <a:endCxn id="514" idx="1"/>
          </p:cNvCxnSpPr>
          <p:nvPr/>
        </p:nvCxnSpPr>
        <p:spPr>
          <a:xfrm rot="-5400000">
            <a:off x="12819225" y="2832600"/>
            <a:ext cx="156600" cy="3349200"/>
          </a:xfrm>
          <a:prstGeom prst="bentConnector4">
            <a:avLst>
              <a:gd fmla="val -152059" name="adj1"/>
              <a:gd fmla="val 66753" name="adj2"/>
            </a:avLst>
          </a:prstGeom>
          <a:noFill/>
          <a:ln cap="flat" cmpd="sng" w="952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517" name="Google Shape;517;p45"/>
          <p:cNvPicPr preferRelativeResize="0"/>
          <p:nvPr/>
        </p:nvPicPr>
        <p:blipFill rotWithShape="1">
          <a:blip r:embed="rId3">
            <a:alphaModFix/>
          </a:blip>
          <a:srcRect b="0" l="0" r="0" t="2219"/>
          <a:stretch/>
        </p:blipFill>
        <p:spPr>
          <a:xfrm>
            <a:off x="1297500" y="1045475"/>
            <a:ext cx="7757901" cy="3770700"/>
          </a:xfrm>
          <a:prstGeom prst="rect">
            <a:avLst/>
          </a:prstGeom>
          <a:noFill/>
          <a:ln>
            <a:noFill/>
          </a:ln>
        </p:spPr>
      </p:pic>
      <p:sp>
        <p:nvSpPr>
          <p:cNvPr id="518" name="Google Shape;518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519" name="Google Shape;519;p45"/>
          <p:cNvSpPr txBox="1"/>
          <p:nvPr>
            <p:ph idx="1" type="subTitle"/>
          </p:nvPr>
        </p:nvSpPr>
        <p:spPr>
          <a:xfrm>
            <a:off x="1297450" y="698900"/>
            <a:ext cx="7038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9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프로젝트 배경</a:t>
            </a:r>
            <a:endParaRPr/>
          </a:p>
        </p:txBody>
      </p:sp>
      <p:sp>
        <p:nvSpPr>
          <p:cNvPr id="215" name="Google Shape;215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46"/>
          <p:cNvSpPr txBox="1"/>
          <p:nvPr>
            <p:ph type="title"/>
          </p:nvPr>
        </p:nvSpPr>
        <p:spPr>
          <a:xfrm>
            <a:off x="1297500" y="117525"/>
            <a:ext cx="7038900" cy="5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매장  구성도 (Simulation, 자판기 구현과 별도)</a:t>
            </a:r>
            <a:endParaRPr/>
          </a:p>
        </p:txBody>
      </p:sp>
      <p:sp>
        <p:nvSpPr>
          <p:cNvPr id="525" name="Google Shape;525;p46"/>
          <p:cNvSpPr/>
          <p:nvPr/>
        </p:nvSpPr>
        <p:spPr>
          <a:xfrm>
            <a:off x="10219550" y="1331625"/>
            <a:ext cx="6801000" cy="3646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6" name="Google Shape;526;p46"/>
          <p:cNvSpPr/>
          <p:nvPr/>
        </p:nvSpPr>
        <p:spPr>
          <a:xfrm>
            <a:off x="10213850" y="2700050"/>
            <a:ext cx="472800" cy="957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출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입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문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(IoT)</a:t>
            </a:r>
            <a:endParaRPr sz="1000"/>
          </a:p>
        </p:txBody>
      </p:sp>
      <p:sp>
        <p:nvSpPr>
          <p:cNvPr id="527" name="Google Shape;527;p46"/>
          <p:cNvSpPr/>
          <p:nvPr/>
        </p:nvSpPr>
        <p:spPr>
          <a:xfrm>
            <a:off x="11251275" y="1806550"/>
            <a:ext cx="5553600" cy="2597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매장 안내 도트 LED (IoT)</a:t>
            </a:r>
            <a:endParaRPr/>
          </a:p>
        </p:txBody>
      </p:sp>
      <p:sp>
        <p:nvSpPr>
          <p:cNvPr id="528" name="Google Shape;528;p46"/>
          <p:cNvSpPr/>
          <p:nvPr/>
        </p:nvSpPr>
        <p:spPr>
          <a:xfrm>
            <a:off x="10230925" y="1042526"/>
            <a:ext cx="6801050" cy="296167"/>
          </a:xfrm>
          <a:custGeom>
            <a:rect b="b" l="l" r="r" t="t"/>
            <a:pathLst>
              <a:path extrusionOk="0" h="20740" w="272042">
                <a:moveTo>
                  <a:pt x="0" y="20740"/>
                </a:moveTo>
                <a:cubicBezTo>
                  <a:pt x="21797" y="17285"/>
                  <a:pt x="85441" y="121"/>
                  <a:pt x="130781" y="7"/>
                </a:cubicBezTo>
                <a:cubicBezTo>
                  <a:pt x="176121" y="-107"/>
                  <a:pt x="248499" y="16715"/>
                  <a:pt x="272042" y="20057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29" name="Google Shape;529;p46"/>
          <p:cNvSpPr txBox="1"/>
          <p:nvPr/>
        </p:nvSpPr>
        <p:spPr>
          <a:xfrm>
            <a:off x="13210700" y="955675"/>
            <a:ext cx="1014000" cy="1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20cm</a:t>
            </a:r>
            <a:endParaRPr sz="110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30" name="Google Shape;530;p46"/>
          <p:cNvSpPr/>
          <p:nvPr/>
        </p:nvSpPr>
        <p:spPr>
          <a:xfrm rot="-5399362">
            <a:off x="8263398" y="2997483"/>
            <a:ext cx="3665766" cy="296167"/>
          </a:xfrm>
          <a:custGeom>
            <a:rect b="b" l="l" r="r" t="t"/>
            <a:pathLst>
              <a:path extrusionOk="0" h="20740" w="272042">
                <a:moveTo>
                  <a:pt x="0" y="20740"/>
                </a:moveTo>
                <a:cubicBezTo>
                  <a:pt x="21797" y="17285"/>
                  <a:pt x="85441" y="121"/>
                  <a:pt x="130781" y="7"/>
                </a:cubicBezTo>
                <a:cubicBezTo>
                  <a:pt x="176121" y="-107"/>
                  <a:pt x="248499" y="16715"/>
                  <a:pt x="272042" y="20057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31" name="Google Shape;531;p46"/>
          <p:cNvSpPr txBox="1"/>
          <p:nvPr/>
        </p:nvSpPr>
        <p:spPr>
          <a:xfrm rot="-5400000">
            <a:off x="9417975" y="2760675"/>
            <a:ext cx="1014000" cy="1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10cm</a:t>
            </a:r>
            <a:endParaRPr sz="110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32" name="Google Shape;532;p46"/>
          <p:cNvSpPr/>
          <p:nvPr/>
        </p:nvSpPr>
        <p:spPr>
          <a:xfrm>
            <a:off x="12833161" y="1411150"/>
            <a:ext cx="3970200" cy="296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자판기</a:t>
            </a:r>
            <a:endParaRPr/>
          </a:p>
        </p:txBody>
      </p:sp>
      <p:sp>
        <p:nvSpPr>
          <p:cNvPr id="533" name="Google Shape;533;p46"/>
          <p:cNvSpPr/>
          <p:nvPr/>
        </p:nvSpPr>
        <p:spPr>
          <a:xfrm>
            <a:off x="12833161" y="4555350"/>
            <a:ext cx="3970200" cy="296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자판기</a:t>
            </a:r>
            <a:endParaRPr/>
          </a:p>
        </p:txBody>
      </p:sp>
      <p:sp>
        <p:nvSpPr>
          <p:cNvPr id="534" name="Google Shape;534;p46"/>
          <p:cNvSpPr/>
          <p:nvPr/>
        </p:nvSpPr>
        <p:spPr>
          <a:xfrm>
            <a:off x="10242325" y="1361475"/>
            <a:ext cx="1458300" cy="37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매장 조명(IoT)</a:t>
            </a:r>
            <a:endParaRPr/>
          </a:p>
        </p:txBody>
      </p:sp>
      <p:sp>
        <p:nvSpPr>
          <p:cNvPr id="535" name="Google Shape;535;p46"/>
          <p:cNvSpPr/>
          <p:nvPr/>
        </p:nvSpPr>
        <p:spPr>
          <a:xfrm>
            <a:off x="10242325" y="4585425"/>
            <a:ext cx="1953600" cy="37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온도제어 알림 (IoT)</a:t>
            </a:r>
            <a:endParaRPr/>
          </a:p>
        </p:txBody>
      </p:sp>
      <p:sp>
        <p:nvSpPr>
          <p:cNvPr id="536" name="Google Shape;536;p46"/>
          <p:cNvSpPr/>
          <p:nvPr/>
        </p:nvSpPr>
        <p:spPr>
          <a:xfrm>
            <a:off x="11272675" y="1828575"/>
            <a:ext cx="404400" cy="2557500"/>
          </a:xfrm>
          <a:custGeom>
            <a:rect b="b" l="l" r="r" t="t"/>
            <a:pathLst>
              <a:path extrusionOk="0" h="102300" w="16176">
                <a:moveTo>
                  <a:pt x="0" y="0"/>
                </a:moveTo>
                <a:cubicBezTo>
                  <a:pt x="2696" y="8468"/>
                  <a:pt x="16176" y="33758"/>
                  <a:pt x="16176" y="50808"/>
                </a:cubicBezTo>
                <a:cubicBezTo>
                  <a:pt x="16176" y="67858"/>
                  <a:pt x="2696" y="93718"/>
                  <a:pt x="0" y="102300"/>
                </a:cubicBezTo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37" name="Google Shape;537;p46"/>
          <p:cNvSpPr txBox="1"/>
          <p:nvPr/>
        </p:nvSpPr>
        <p:spPr>
          <a:xfrm rot="5400000">
            <a:off x="11383975" y="3091900"/>
            <a:ext cx="584700" cy="1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Nanum Gothic"/>
                <a:ea typeface="Nanum Gothic"/>
                <a:cs typeface="Nanum Gothic"/>
                <a:sym typeface="Nanum Gothic"/>
              </a:rPr>
              <a:t>7cm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38" name="Google Shape;538;p46"/>
          <p:cNvSpPr/>
          <p:nvPr/>
        </p:nvSpPr>
        <p:spPr>
          <a:xfrm rot="-5400000">
            <a:off x="13908165" y="1509548"/>
            <a:ext cx="267713" cy="5485326"/>
          </a:xfrm>
          <a:custGeom>
            <a:rect b="b" l="l" r="r" t="t"/>
            <a:pathLst>
              <a:path extrusionOk="0" h="102300" w="16176">
                <a:moveTo>
                  <a:pt x="0" y="0"/>
                </a:moveTo>
                <a:cubicBezTo>
                  <a:pt x="2696" y="8468"/>
                  <a:pt x="16176" y="33758"/>
                  <a:pt x="16176" y="50808"/>
                </a:cubicBezTo>
                <a:cubicBezTo>
                  <a:pt x="16176" y="67858"/>
                  <a:pt x="2696" y="93718"/>
                  <a:pt x="0" y="102300"/>
                </a:cubicBezTo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39" name="Google Shape;539;p46"/>
          <p:cNvSpPr txBox="1"/>
          <p:nvPr/>
        </p:nvSpPr>
        <p:spPr>
          <a:xfrm>
            <a:off x="13713703" y="4009700"/>
            <a:ext cx="584700" cy="1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Nanum Gothic"/>
                <a:ea typeface="Nanum Gothic"/>
                <a:cs typeface="Nanum Gothic"/>
                <a:sym typeface="Nanum Gothic"/>
              </a:rPr>
              <a:t>13cm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540" name="Google Shape;540;p46"/>
          <p:cNvPicPr preferRelativeResize="0"/>
          <p:nvPr/>
        </p:nvPicPr>
        <p:blipFill rotWithShape="1">
          <a:blip r:embed="rId3">
            <a:alphaModFix/>
          </a:blip>
          <a:srcRect b="0" l="26469" r="11015" t="0"/>
          <a:stretch/>
        </p:blipFill>
        <p:spPr>
          <a:xfrm>
            <a:off x="1206575" y="1361475"/>
            <a:ext cx="3579719" cy="275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1" name="Google Shape;541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7569175" y="5430100"/>
            <a:ext cx="9143999" cy="440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2" name="Google Shape;542;p46"/>
          <p:cNvPicPr preferRelativeResize="0"/>
          <p:nvPr/>
        </p:nvPicPr>
        <p:blipFill rotWithShape="1">
          <a:blip r:embed="rId5">
            <a:alphaModFix/>
          </a:blip>
          <a:srcRect b="0" l="31597" r="16115" t="0"/>
          <a:stretch/>
        </p:blipFill>
        <p:spPr>
          <a:xfrm>
            <a:off x="2940100" y="6314000"/>
            <a:ext cx="1846206" cy="1699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43" name="Google Shape;543;p46"/>
          <p:cNvPicPr preferRelativeResize="0"/>
          <p:nvPr/>
        </p:nvPicPr>
        <p:blipFill rotWithShape="1">
          <a:blip r:embed="rId6">
            <a:alphaModFix/>
          </a:blip>
          <a:srcRect b="0" l="31840" r="16429" t="0"/>
          <a:stretch/>
        </p:blipFill>
        <p:spPr>
          <a:xfrm>
            <a:off x="4905878" y="1361475"/>
            <a:ext cx="3579726" cy="3331484"/>
          </a:xfrm>
          <a:prstGeom prst="rect">
            <a:avLst/>
          </a:prstGeom>
          <a:noFill/>
          <a:ln>
            <a:noFill/>
          </a:ln>
        </p:spPr>
      </p:pic>
      <p:sp>
        <p:nvSpPr>
          <p:cNvPr id="544" name="Google Shape;544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545" name="Google Shape;545;p46"/>
          <p:cNvSpPr txBox="1"/>
          <p:nvPr>
            <p:ph idx="1" type="subTitle"/>
          </p:nvPr>
        </p:nvSpPr>
        <p:spPr>
          <a:xfrm>
            <a:off x="1297450" y="698900"/>
            <a:ext cx="7038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47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개발결과 (User App)</a:t>
            </a:r>
            <a:endParaRPr/>
          </a:p>
        </p:txBody>
      </p:sp>
      <p:pic>
        <p:nvPicPr>
          <p:cNvPr id="551" name="Google Shape;551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83100" y="152400"/>
            <a:ext cx="1859414" cy="4838701"/>
          </a:xfrm>
          <a:prstGeom prst="rect">
            <a:avLst/>
          </a:prstGeom>
          <a:noFill/>
          <a:ln>
            <a:noFill/>
          </a:ln>
        </p:spPr>
      </p:pic>
      <p:sp>
        <p:nvSpPr>
          <p:cNvPr id="552" name="Google Shape;552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48"/>
          <p:cNvSpPr txBox="1"/>
          <p:nvPr>
            <p:ph type="title"/>
          </p:nvPr>
        </p:nvSpPr>
        <p:spPr>
          <a:xfrm>
            <a:off x="1297500" y="117525"/>
            <a:ext cx="7038900" cy="5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기능적 요소 (User App)</a:t>
            </a:r>
            <a:endParaRPr/>
          </a:p>
        </p:txBody>
      </p:sp>
      <p:pic>
        <p:nvPicPr>
          <p:cNvPr id="558" name="Google Shape;558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9700" y="1193100"/>
            <a:ext cx="7953476" cy="3863725"/>
          </a:xfrm>
          <a:prstGeom prst="rect">
            <a:avLst/>
          </a:prstGeom>
          <a:noFill/>
          <a:ln>
            <a:noFill/>
          </a:ln>
        </p:spPr>
      </p:pic>
      <p:sp>
        <p:nvSpPr>
          <p:cNvPr id="559" name="Google Shape;559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560" name="Google Shape;560;p48"/>
          <p:cNvSpPr txBox="1"/>
          <p:nvPr>
            <p:ph idx="1" type="subTitle"/>
          </p:nvPr>
        </p:nvSpPr>
        <p:spPr>
          <a:xfrm>
            <a:off x="1297450" y="698900"/>
            <a:ext cx="7038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5" name="Google Shape;565;p49"/>
          <p:cNvGrpSpPr/>
          <p:nvPr/>
        </p:nvGrpSpPr>
        <p:grpSpPr>
          <a:xfrm>
            <a:off x="1623816" y="764200"/>
            <a:ext cx="2129074" cy="4246252"/>
            <a:chOff x="1623816" y="764200"/>
            <a:chExt cx="2129074" cy="4246252"/>
          </a:xfrm>
        </p:grpSpPr>
        <p:sp>
          <p:nvSpPr>
            <p:cNvPr id="566" name="Google Shape;566;p49"/>
            <p:cNvSpPr/>
            <p:nvPr/>
          </p:nvSpPr>
          <p:spPr>
            <a:xfrm rot="-5400000">
              <a:off x="579079" y="1840418"/>
              <a:ext cx="4214771" cy="2125296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49"/>
            <p:cNvSpPr/>
            <p:nvPr/>
          </p:nvSpPr>
          <p:spPr>
            <a:xfrm rot="-5400000">
              <a:off x="582940" y="1808950"/>
              <a:ext cx="4214700" cy="2125200"/>
            </a:xfrm>
            <a:prstGeom prst="roundRect">
              <a:avLst>
                <a:gd fmla="val 4551" name="adj"/>
              </a:avLst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49"/>
            <p:cNvSpPr/>
            <p:nvPr/>
          </p:nvSpPr>
          <p:spPr>
            <a:xfrm>
              <a:off x="2343005" y="4630376"/>
              <a:ext cx="694500" cy="1131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69" name="Google Shape;569;p49"/>
          <p:cNvSpPr txBox="1"/>
          <p:nvPr>
            <p:ph idx="2" type="title"/>
          </p:nvPr>
        </p:nvSpPr>
        <p:spPr>
          <a:xfrm>
            <a:off x="1297500" y="78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/>
              <a:t>Login </a:t>
            </a:r>
            <a:r>
              <a:rPr lang="ko" sz="1400"/>
              <a:t>(Main Activity)</a:t>
            </a:r>
            <a:endParaRPr sz="1400"/>
          </a:p>
        </p:txBody>
      </p:sp>
      <p:sp>
        <p:nvSpPr>
          <p:cNvPr id="570" name="Google Shape;570;p49"/>
          <p:cNvSpPr txBox="1"/>
          <p:nvPr>
            <p:ph idx="1" type="body"/>
          </p:nvPr>
        </p:nvSpPr>
        <p:spPr>
          <a:xfrm>
            <a:off x="4967375" y="1560350"/>
            <a:ext cx="35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/>
              <a:t>AWS DB 연동을 통한 Login 화면</a:t>
            </a:r>
            <a:endParaRPr sz="1300"/>
          </a:p>
          <a:p>
            <a:pPr indent="-311150" lvl="0" marL="457200" rtl="0" algn="l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SzPts val="1300"/>
              <a:buChar char="-"/>
            </a:pPr>
            <a:r>
              <a:rPr lang="ko" sz="1300"/>
              <a:t>잘못된 ID/PWD 에 따른 Toast 출력</a:t>
            </a:r>
            <a:endParaRPr sz="1300"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ko" sz="1300"/>
              <a:t>로그인/회원가입 Button 으로 화면전환</a:t>
            </a:r>
            <a:endParaRPr sz="1300"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ko" sz="1300"/>
              <a:t>Login 된 회원 Data는 sharedpreferences 로 Data 저장   (FCM 활용)</a:t>
            </a:r>
            <a:endParaRPr sz="1300"/>
          </a:p>
        </p:txBody>
      </p:sp>
      <p:pic>
        <p:nvPicPr>
          <p:cNvPr id="571" name="Google Shape;571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1250" y="991500"/>
            <a:ext cx="1994301" cy="3545477"/>
          </a:xfrm>
          <a:prstGeom prst="rect">
            <a:avLst/>
          </a:prstGeom>
          <a:noFill/>
          <a:ln>
            <a:noFill/>
          </a:ln>
        </p:spPr>
      </p:pic>
      <p:sp>
        <p:nvSpPr>
          <p:cNvPr id="572" name="Google Shape;572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7" name="Google Shape;577;p50"/>
          <p:cNvGrpSpPr/>
          <p:nvPr/>
        </p:nvGrpSpPr>
        <p:grpSpPr>
          <a:xfrm>
            <a:off x="4391176" y="547601"/>
            <a:ext cx="1470977" cy="2933736"/>
            <a:chOff x="1623816" y="764200"/>
            <a:chExt cx="2129074" cy="4246252"/>
          </a:xfrm>
        </p:grpSpPr>
        <p:sp>
          <p:nvSpPr>
            <p:cNvPr id="578" name="Google Shape;578;p50"/>
            <p:cNvSpPr/>
            <p:nvPr/>
          </p:nvSpPr>
          <p:spPr>
            <a:xfrm rot="-5400000">
              <a:off x="579066" y="1840502"/>
              <a:ext cx="4214700" cy="21252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50"/>
            <p:cNvSpPr/>
            <p:nvPr/>
          </p:nvSpPr>
          <p:spPr>
            <a:xfrm rot="-5400000">
              <a:off x="582940" y="1808950"/>
              <a:ext cx="4214700" cy="2125200"/>
            </a:xfrm>
            <a:prstGeom prst="roundRect">
              <a:avLst>
                <a:gd fmla="val 4551" name="adj"/>
              </a:avLst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50"/>
            <p:cNvSpPr/>
            <p:nvPr/>
          </p:nvSpPr>
          <p:spPr>
            <a:xfrm>
              <a:off x="2343005" y="4630376"/>
              <a:ext cx="694500" cy="1131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81" name="Google Shape;581;p50"/>
          <p:cNvGrpSpPr/>
          <p:nvPr/>
        </p:nvGrpSpPr>
        <p:grpSpPr>
          <a:xfrm>
            <a:off x="2438551" y="547601"/>
            <a:ext cx="1470977" cy="2933736"/>
            <a:chOff x="1623816" y="764200"/>
            <a:chExt cx="2129074" cy="4246252"/>
          </a:xfrm>
        </p:grpSpPr>
        <p:sp>
          <p:nvSpPr>
            <p:cNvPr id="582" name="Google Shape;582;p50"/>
            <p:cNvSpPr/>
            <p:nvPr/>
          </p:nvSpPr>
          <p:spPr>
            <a:xfrm rot="-5400000">
              <a:off x="579066" y="1840502"/>
              <a:ext cx="4214700" cy="21252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50"/>
            <p:cNvSpPr/>
            <p:nvPr/>
          </p:nvSpPr>
          <p:spPr>
            <a:xfrm rot="-5400000">
              <a:off x="582940" y="1808950"/>
              <a:ext cx="4214700" cy="2125200"/>
            </a:xfrm>
            <a:prstGeom prst="roundRect">
              <a:avLst>
                <a:gd fmla="val 4551" name="adj"/>
              </a:avLst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50"/>
            <p:cNvSpPr/>
            <p:nvPr/>
          </p:nvSpPr>
          <p:spPr>
            <a:xfrm>
              <a:off x="2343005" y="4630376"/>
              <a:ext cx="694500" cy="1131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85" name="Google Shape;585;p50"/>
          <p:cNvSpPr txBox="1"/>
          <p:nvPr>
            <p:ph type="title"/>
          </p:nvPr>
        </p:nvSpPr>
        <p:spPr>
          <a:xfrm>
            <a:off x="1297500" y="117525"/>
            <a:ext cx="7038900" cy="5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/>
              <a:t>회원가입 화면</a:t>
            </a:r>
            <a:endParaRPr sz="1400"/>
          </a:p>
        </p:txBody>
      </p:sp>
      <p:pic>
        <p:nvPicPr>
          <p:cNvPr id="586" name="Google Shape;586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4750" y="731403"/>
            <a:ext cx="1346574" cy="2393899"/>
          </a:xfrm>
          <a:prstGeom prst="rect">
            <a:avLst/>
          </a:prstGeom>
          <a:noFill/>
          <a:ln>
            <a:noFill/>
          </a:ln>
        </p:spPr>
      </p:pic>
      <p:sp>
        <p:nvSpPr>
          <p:cNvPr id="587" name="Google Shape;587;p50"/>
          <p:cNvSpPr txBox="1"/>
          <p:nvPr>
            <p:ph idx="4294967295" type="body"/>
          </p:nvPr>
        </p:nvSpPr>
        <p:spPr>
          <a:xfrm>
            <a:off x="1276150" y="3501550"/>
            <a:ext cx="7991400" cy="148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/>
              <a:t>사용자의 정보를 입력 받아 회원가입 진행</a:t>
            </a:r>
            <a:endParaRPr sz="1300"/>
          </a:p>
          <a:p>
            <a:pPr indent="-31115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300"/>
              <a:buChar char="-"/>
            </a:pPr>
            <a:r>
              <a:rPr lang="ko" sz="1300"/>
              <a:t>입력받은 정보는 기존 회원 DB와 비교</a:t>
            </a:r>
            <a:endParaRPr sz="1300"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ko" sz="1300"/>
              <a:t>모든 정보 입력 완료 &amp;&amp; 기존 회원과 중복되지 않는 ID 일 경우 회원 가입 완료</a:t>
            </a:r>
            <a:endParaRPr sz="1300"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ko"/>
              <a:t>Red, Blue 색 변화를 통한 Password Check</a:t>
            </a:r>
            <a:endParaRPr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ko" sz="1300"/>
              <a:t>회원가입 완료 시 Login 화면으로 전환</a:t>
            </a:r>
            <a:endParaRPr sz="1300"/>
          </a:p>
        </p:txBody>
      </p:sp>
      <p:pic>
        <p:nvPicPr>
          <p:cNvPr id="588" name="Google Shape;588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53376" y="731413"/>
            <a:ext cx="1346574" cy="2393866"/>
          </a:xfrm>
          <a:prstGeom prst="rect">
            <a:avLst/>
          </a:prstGeom>
          <a:noFill/>
          <a:ln>
            <a:noFill/>
          </a:ln>
        </p:spPr>
      </p:pic>
      <p:sp>
        <p:nvSpPr>
          <p:cNvPr id="589" name="Google Shape;589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590" name="Google Shape;590;p50"/>
          <p:cNvSpPr txBox="1"/>
          <p:nvPr>
            <p:ph idx="1" type="subTitle"/>
          </p:nvPr>
        </p:nvSpPr>
        <p:spPr>
          <a:xfrm>
            <a:off x="1297450" y="698900"/>
            <a:ext cx="7038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5" name="Google Shape;595;p51"/>
          <p:cNvGrpSpPr/>
          <p:nvPr/>
        </p:nvGrpSpPr>
        <p:grpSpPr>
          <a:xfrm>
            <a:off x="1498653" y="673430"/>
            <a:ext cx="2170804" cy="4329479"/>
            <a:chOff x="1623816" y="764200"/>
            <a:chExt cx="2129074" cy="4246252"/>
          </a:xfrm>
        </p:grpSpPr>
        <p:sp>
          <p:nvSpPr>
            <p:cNvPr id="596" name="Google Shape;596;p51"/>
            <p:cNvSpPr/>
            <p:nvPr/>
          </p:nvSpPr>
          <p:spPr>
            <a:xfrm rot="-5400000">
              <a:off x="579066" y="1840502"/>
              <a:ext cx="4214700" cy="21252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51"/>
            <p:cNvSpPr/>
            <p:nvPr/>
          </p:nvSpPr>
          <p:spPr>
            <a:xfrm rot="-5400000">
              <a:off x="582940" y="1808950"/>
              <a:ext cx="4214700" cy="2125200"/>
            </a:xfrm>
            <a:prstGeom prst="roundRect">
              <a:avLst>
                <a:gd fmla="val 4551" name="adj"/>
              </a:avLst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51"/>
            <p:cNvSpPr/>
            <p:nvPr/>
          </p:nvSpPr>
          <p:spPr>
            <a:xfrm>
              <a:off x="2343005" y="4630376"/>
              <a:ext cx="694500" cy="1131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9" name="Google Shape;599;p51"/>
          <p:cNvSpPr txBox="1"/>
          <p:nvPr>
            <p:ph idx="1" type="body"/>
          </p:nvPr>
        </p:nvSpPr>
        <p:spPr>
          <a:xfrm>
            <a:off x="4891175" y="840500"/>
            <a:ext cx="4089300" cy="391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ko"/>
              <a:t>각 Button 과 Bottom Nav 를 이용하여 화면 전환</a:t>
            </a:r>
            <a:endParaRPr/>
          </a:p>
          <a:p>
            <a:pPr indent="-2984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ko"/>
              <a:t>뒤로가기 1회 클릭 시 HOME 화면으로 이동 / 2회 클릭 시 Login 화면으로 이동 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8450" lvl="0" marL="457200" rtl="0" algn="l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SzPts val="1100"/>
              <a:buChar char="-"/>
            </a:pPr>
            <a:r>
              <a:rPr b="1" lang="ko"/>
              <a:t>회원정보</a:t>
            </a:r>
            <a:r>
              <a:rPr lang="ko"/>
              <a:t> -&gt; User 현재 정보 조회가능</a:t>
            </a:r>
            <a:endParaRPr/>
          </a:p>
          <a:p>
            <a:pPr indent="-2984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b="1" lang="ko"/>
              <a:t>주문하기</a:t>
            </a:r>
            <a:r>
              <a:rPr lang="ko"/>
              <a:t> -&gt; Menu를 고르고 결제 가능</a:t>
            </a:r>
            <a:endParaRPr/>
          </a:p>
          <a:p>
            <a:pPr indent="-2984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b="1" lang="ko"/>
              <a:t>장바구니</a:t>
            </a:r>
            <a:r>
              <a:rPr lang="ko"/>
              <a:t> -&gt; 결제 완료 한 제품을 QR 코드를 통해 자판기에서 구매가능</a:t>
            </a:r>
            <a:endParaRPr/>
          </a:p>
          <a:p>
            <a:pPr indent="-2984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b="1" lang="ko"/>
              <a:t>제품안내</a:t>
            </a:r>
            <a:r>
              <a:rPr lang="ko"/>
              <a:t> -&gt; 현재 매장 내 재고 현황 및 자판기 위치 안내</a:t>
            </a:r>
            <a:endParaRPr/>
          </a:p>
          <a:p>
            <a:pPr indent="-2984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b="1" lang="ko"/>
              <a:t>FCM</a:t>
            </a:r>
            <a:r>
              <a:rPr lang="ko"/>
              <a:t> -&gt; 고객 Login 정보(</a:t>
            </a:r>
            <a:r>
              <a:rPr lang="ko" sz="1300"/>
              <a:t>sharedpreferences) </a:t>
            </a:r>
            <a:r>
              <a:rPr lang="ko"/>
              <a:t>에 따른 FCM Notification 및 추천상품 출력</a:t>
            </a:r>
            <a:endParaRPr/>
          </a:p>
          <a:p>
            <a:pPr indent="0" lvl="0" marL="457200" rtl="0" algn="l">
              <a:lnSpc>
                <a:spcPct val="2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600" name="Google Shape;600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8228" y="919500"/>
            <a:ext cx="2027400" cy="3604296"/>
          </a:xfrm>
          <a:prstGeom prst="rect">
            <a:avLst/>
          </a:prstGeom>
          <a:noFill/>
          <a:ln>
            <a:noFill/>
          </a:ln>
        </p:spPr>
      </p:pic>
      <p:sp>
        <p:nvSpPr>
          <p:cNvPr id="601" name="Google Shape;601;p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602" name="Google Shape;602;p51"/>
          <p:cNvSpPr txBox="1"/>
          <p:nvPr>
            <p:ph idx="2" type="title"/>
          </p:nvPr>
        </p:nvSpPr>
        <p:spPr>
          <a:xfrm>
            <a:off x="1297500" y="78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/>
              <a:t>Home</a:t>
            </a:r>
            <a:endParaRPr sz="140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7" name="Google Shape;607;p52"/>
          <p:cNvGrpSpPr/>
          <p:nvPr/>
        </p:nvGrpSpPr>
        <p:grpSpPr>
          <a:xfrm>
            <a:off x="355707" y="1235179"/>
            <a:ext cx="1767983" cy="3526088"/>
            <a:chOff x="1623816" y="764200"/>
            <a:chExt cx="2129074" cy="4246252"/>
          </a:xfrm>
        </p:grpSpPr>
        <p:sp>
          <p:nvSpPr>
            <p:cNvPr id="608" name="Google Shape;608;p52"/>
            <p:cNvSpPr/>
            <p:nvPr/>
          </p:nvSpPr>
          <p:spPr>
            <a:xfrm rot="-5400000">
              <a:off x="579066" y="1840502"/>
              <a:ext cx="4214700" cy="21252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52"/>
            <p:cNvSpPr/>
            <p:nvPr/>
          </p:nvSpPr>
          <p:spPr>
            <a:xfrm rot="-5400000">
              <a:off x="582940" y="1808950"/>
              <a:ext cx="4214700" cy="2125200"/>
            </a:xfrm>
            <a:prstGeom prst="roundRect">
              <a:avLst>
                <a:gd fmla="val 4551" name="adj"/>
              </a:avLst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52"/>
            <p:cNvSpPr/>
            <p:nvPr/>
          </p:nvSpPr>
          <p:spPr>
            <a:xfrm>
              <a:off x="2343005" y="4630376"/>
              <a:ext cx="694500" cy="1131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11" name="Google Shape;611;p52"/>
          <p:cNvSpPr/>
          <p:nvPr/>
        </p:nvSpPr>
        <p:spPr>
          <a:xfrm>
            <a:off x="443114" y="1378539"/>
            <a:ext cx="1608300" cy="3003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12" name="Google Shape;612;p52"/>
          <p:cNvGrpSpPr/>
          <p:nvPr/>
        </p:nvGrpSpPr>
        <p:grpSpPr>
          <a:xfrm>
            <a:off x="2594515" y="1235153"/>
            <a:ext cx="1767983" cy="3526088"/>
            <a:chOff x="1623816" y="764200"/>
            <a:chExt cx="2129074" cy="4246252"/>
          </a:xfrm>
        </p:grpSpPr>
        <p:sp>
          <p:nvSpPr>
            <p:cNvPr id="613" name="Google Shape;613;p52"/>
            <p:cNvSpPr/>
            <p:nvPr/>
          </p:nvSpPr>
          <p:spPr>
            <a:xfrm rot="-5400000">
              <a:off x="579066" y="1840502"/>
              <a:ext cx="4214700" cy="21252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52"/>
            <p:cNvSpPr/>
            <p:nvPr/>
          </p:nvSpPr>
          <p:spPr>
            <a:xfrm rot="-5400000">
              <a:off x="582940" y="1808950"/>
              <a:ext cx="4214700" cy="2125200"/>
            </a:xfrm>
            <a:prstGeom prst="roundRect">
              <a:avLst>
                <a:gd fmla="val 4551" name="adj"/>
              </a:avLst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52"/>
            <p:cNvSpPr/>
            <p:nvPr/>
          </p:nvSpPr>
          <p:spPr>
            <a:xfrm>
              <a:off x="2343005" y="4630376"/>
              <a:ext cx="694500" cy="1131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16" name="Google Shape;616;p52"/>
          <p:cNvSpPr txBox="1"/>
          <p:nvPr>
            <p:ph idx="1" type="body"/>
          </p:nvPr>
        </p:nvSpPr>
        <p:spPr>
          <a:xfrm>
            <a:off x="4673625" y="2014200"/>
            <a:ext cx="4324200" cy="15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ko"/>
              <a:t>Admin Web App 에서 남/여 , 카테고리 별 FCM 메시지 전송</a:t>
            </a:r>
            <a:endParaRPr/>
          </a:p>
          <a:p>
            <a:pPr indent="-2984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ko"/>
              <a:t>Login 정보를 바탕으로 해당하는 고객들에게만 맞춤형 FCM 메시지를 전송함으로써 마케팅 홍보 방안으로 활용 </a:t>
            </a:r>
            <a:endParaRPr/>
          </a:p>
          <a:p>
            <a:pPr indent="45720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0000FF"/>
                </a:solidFill>
              </a:rPr>
              <a:t>ex) 남성 고객들에게 보낸 FCM 은 여성 고객들에게는 전달 X</a:t>
            </a:r>
            <a:endParaRPr>
              <a:solidFill>
                <a:srgbClr val="0000FF"/>
              </a:solidFill>
            </a:endParaRPr>
          </a:p>
        </p:txBody>
      </p:sp>
      <p:pic>
        <p:nvPicPr>
          <p:cNvPr id="617" name="Google Shape;617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38794" y="1393338"/>
            <a:ext cx="1689339" cy="3003302"/>
          </a:xfrm>
          <a:prstGeom prst="rect">
            <a:avLst/>
          </a:prstGeom>
          <a:noFill/>
          <a:ln>
            <a:noFill/>
          </a:ln>
        </p:spPr>
      </p:pic>
      <p:pic>
        <p:nvPicPr>
          <p:cNvPr id="618" name="Google Shape;618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025" y="2160969"/>
            <a:ext cx="1526050" cy="1480556"/>
          </a:xfrm>
          <a:prstGeom prst="rect">
            <a:avLst/>
          </a:prstGeom>
          <a:noFill/>
          <a:ln>
            <a:noFill/>
          </a:ln>
        </p:spPr>
      </p:pic>
      <p:sp>
        <p:nvSpPr>
          <p:cNvPr id="619" name="Google Shape;619;p52"/>
          <p:cNvSpPr txBox="1"/>
          <p:nvPr>
            <p:ph idx="2" type="title"/>
          </p:nvPr>
        </p:nvSpPr>
        <p:spPr>
          <a:xfrm>
            <a:off x="1005100" y="4761275"/>
            <a:ext cx="9264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/>
              <a:t>(Admin)</a:t>
            </a:r>
            <a:endParaRPr sz="1300"/>
          </a:p>
        </p:txBody>
      </p:sp>
      <p:sp>
        <p:nvSpPr>
          <p:cNvPr id="620" name="Google Shape;620;p52"/>
          <p:cNvSpPr txBox="1"/>
          <p:nvPr>
            <p:ph idx="2" type="title"/>
          </p:nvPr>
        </p:nvSpPr>
        <p:spPr>
          <a:xfrm>
            <a:off x="3186025" y="4761275"/>
            <a:ext cx="7032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/>
              <a:t>(User)</a:t>
            </a:r>
            <a:endParaRPr sz="1300"/>
          </a:p>
        </p:txBody>
      </p:sp>
      <p:sp>
        <p:nvSpPr>
          <p:cNvPr id="621" name="Google Shape;621;p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622" name="Google Shape;622;p52"/>
          <p:cNvSpPr txBox="1"/>
          <p:nvPr>
            <p:ph idx="2" type="title"/>
          </p:nvPr>
        </p:nvSpPr>
        <p:spPr>
          <a:xfrm>
            <a:off x="1297500" y="78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/>
              <a:t>FCM 데이터 전송</a:t>
            </a:r>
            <a:endParaRPr sz="1400"/>
          </a:p>
        </p:txBody>
      </p:sp>
      <p:cxnSp>
        <p:nvCxnSpPr>
          <p:cNvPr id="623" name="Google Shape;623;p52"/>
          <p:cNvCxnSpPr>
            <a:stCxn id="618" idx="3"/>
          </p:cNvCxnSpPr>
          <p:nvPr/>
        </p:nvCxnSpPr>
        <p:spPr>
          <a:xfrm flipH="1" rot="10800000">
            <a:off x="1998075" y="2272147"/>
            <a:ext cx="688500" cy="6291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FF99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24" name="Google Shape;624;p52"/>
          <p:cNvSpPr txBox="1"/>
          <p:nvPr/>
        </p:nvSpPr>
        <p:spPr>
          <a:xfrm>
            <a:off x="2148150" y="2014200"/>
            <a:ext cx="466200" cy="22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latin typeface="Nanum Gothic"/>
                <a:ea typeface="Nanum Gothic"/>
                <a:cs typeface="Nanum Gothic"/>
                <a:sym typeface="Nanum Gothic"/>
              </a:rPr>
              <a:t>FCM</a:t>
            </a:r>
            <a:endParaRPr sz="900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9" name="Google Shape;629;p53"/>
          <p:cNvGrpSpPr/>
          <p:nvPr/>
        </p:nvGrpSpPr>
        <p:grpSpPr>
          <a:xfrm>
            <a:off x="1673309" y="1158979"/>
            <a:ext cx="1767983" cy="3526088"/>
            <a:chOff x="1623816" y="764200"/>
            <a:chExt cx="2129074" cy="4246252"/>
          </a:xfrm>
        </p:grpSpPr>
        <p:sp>
          <p:nvSpPr>
            <p:cNvPr id="630" name="Google Shape;630;p53"/>
            <p:cNvSpPr/>
            <p:nvPr/>
          </p:nvSpPr>
          <p:spPr>
            <a:xfrm rot="-5400000">
              <a:off x="579066" y="1840502"/>
              <a:ext cx="4214700" cy="21252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53"/>
            <p:cNvSpPr/>
            <p:nvPr/>
          </p:nvSpPr>
          <p:spPr>
            <a:xfrm rot="-5400000">
              <a:off x="582940" y="1808950"/>
              <a:ext cx="4214700" cy="2125200"/>
            </a:xfrm>
            <a:prstGeom prst="roundRect">
              <a:avLst>
                <a:gd fmla="val 4551" name="adj"/>
              </a:avLst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53"/>
            <p:cNvSpPr/>
            <p:nvPr/>
          </p:nvSpPr>
          <p:spPr>
            <a:xfrm>
              <a:off x="2343005" y="4630376"/>
              <a:ext cx="694500" cy="1131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3" name="Google Shape;633;p53"/>
          <p:cNvSpPr txBox="1"/>
          <p:nvPr>
            <p:ph idx="1" type="body"/>
          </p:nvPr>
        </p:nvSpPr>
        <p:spPr>
          <a:xfrm>
            <a:off x="4746900" y="2043900"/>
            <a:ext cx="4169700" cy="129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ko" sz="1300"/>
              <a:t>현재 Login  된 User 의 정보 출력</a:t>
            </a:r>
            <a:endParaRPr sz="1300"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ko" sz="1300"/>
              <a:t>정보수정 Button 으로 개인정보 변경 가능</a:t>
            </a:r>
            <a:endParaRPr sz="1300"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ko" sz="1300"/>
              <a:t>현재까지 구매(수령) 완료 한 구매 내역 출력</a:t>
            </a:r>
            <a:endParaRPr sz="1300"/>
          </a:p>
          <a:p>
            <a:pPr indent="0" lvl="0" marL="457200" rtl="0" algn="l">
              <a:lnSpc>
                <a:spcPct val="2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634" name="Google Shape;634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4200" y="1294126"/>
            <a:ext cx="1682724" cy="2991499"/>
          </a:xfrm>
          <a:prstGeom prst="rect">
            <a:avLst/>
          </a:prstGeom>
          <a:noFill/>
          <a:ln>
            <a:noFill/>
          </a:ln>
        </p:spPr>
      </p:pic>
      <p:sp>
        <p:nvSpPr>
          <p:cNvPr id="635" name="Google Shape;635;p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636" name="Google Shape;636;p53"/>
          <p:cNvSpPr txBox="1"/>
          <p:nvPr>
            <p:ph idx="2" type="title"/>
          </p:nvPr>
        </p:nvSpPr>
        <p:spPr>
          <a:xfrm>
            <a:off x="1297500" y="78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/>
              <a:t>회원정보</a:t>
            </a:r>
            <a:endParaRPr sz="140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1" name="Google Shape;641;p54"/>
          <p:cNvGrpSpPr/>
          <p:nvPr/>
        </p:nvGrpSpPr>
        <p:grpSpPr>
          <a:xfrm>
            <a:off x="2493732" y="1158979"/>
            <a:ext cx="1767983" cy="3526088"/>
            <a:chOff x="1623816" y="764200"/>
            <a:chExt cx="2129074" cy="4246252"/>
          </a:xfrm>
        </p:grpSpPr>
        <p:sp>
          <p:nvSpPr>
            <p:cNvPr id="642" name="Google Shape;642;p54"/>
            <p:cNvSpPr/>
            <p:nvPr/>
          </p:nvSpPr>
          <p:spPr>
            <a:xfrm rot="-5400000">
              <a:off x="579066" y="1840502"/>
              <a:ext cx="4214700" cy="21252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54"/>
            <p:cNvSpPr/>
            <p:nvPr/>
          </p:nvSpPr>
          <p:spPr>
            <a:xfrm rot="-5400000">
              <a:off x="582940" y="1808950"/>
              <a:ext cx="4214700" cy="2125200"/>
            </a:xfrm>
            <a:prstGeom prst="roundRect">
              <a:avLst>
                <a:gd fmla="val 4551" name="adj"/>
              </a:avLst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54"/>
            <p:cNvSpPr/>
            <p:nvPr/>
          </p:nvSpPr>
          <p:spPr>
            <a:xfrm>
              <a:off x="2343005" y="4630376"/>
              <a:ext cx="694500" cy="1131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45" name="Google Shape;645;p54"/>
          <p:cNvGrpSpPr/>
          <p:nvPr/>
        </p:nvGrpSpPr>
        <p:grpSpPr>
          <a:xfrm>
            <a:off x="570909" y="1158979"/>
            <a:ext cx="1767983" cy="3526088"/>
            <a:chOff x="1623816" y="764200"/>
            <a:chExt cx="2129074" cy="4246252"/>
          </a:xfrm>
        </p:grpSpPr>
        <p:sp>
          <p:nvSpPr>
            <p:cNvPr id="646" name="Google Shape;646;p54"/>
            <p:cNvSpPr/>
            <p:nvPr/>
          </p:nvSpPr>
          <p:spPr>
            <a:xfrm rot="-5400000">
              <a:off x="579066" y="1840502"/>
              <a:ext cx="4214700" cy="21252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54"/>
            <p:cNvSpPr/>
            <p:nvPr/>
          </p:nvSpPr>
          <p:spPr>
            <a:xfrm rot="-5400000">
              <a:off x="582940" y="1808950"/>
              <a:ext cx="4214700" cy="2125200"/>
            </a:xfrm>
            <a:prstGeom prst="roundRect">
              <a:avLst>
                <a:gd fmla="val 4551" name="adj"/>
              </a:avLst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54"/>
            <p:cNvSpPr/>
            <p:nvPr/>
          </p:nvSpPr>
          <p:spPr>
            <a:xfrm>
              <a:off x="2343005" y="4630376"/>
              <a:ext cx="694500" cy="1131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49" name="Google Shape;649;p54"/>
          <p:cNvSpPr txBox="1"/>
          <p:nvPr>
            <p:ph idx="1" type="body"/>
          </p:nvPr>
        </p:nvSpPr>
        <p:spPr>
          <a:xfrm>
            <a:off x="4865300" y="1732050"/>
            <a:ext cx="4089300" cy="16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ko" sz="1300"/>
              <a:t>회원정보 수정에서 ID 제외 모든 정보 수정 가능</a:t>
            </a:r>
            <a:endParaRPr sz="1300"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ko" sz="1300"/>
              <a:t>비밀번호가 맞지 않을 시 수정 반영 X</a:t>
            </a:r>
            <a:endParaRPr sz="1300"/>
          </a:p>
          <a:p>
            <a:pPr indent="0" lvl="0" marL="457200" rtl="0" algn="l">
              <a:lnSpc>
                <a:spcPct val="2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650" name="Google Shape;650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4625" y="1310175"/>
            <a:ext cx="1678649" cy="298429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Google Shape;651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5575" y="1310175"/>
            <a:ext cx="1678649" cy="29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652" name="Google Shape;652;p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653" name="Google Shape;653;p54"/>
          <p:cNvSpPr txBox="1"/>
          <p:nvPr>
            <p:ph idx="2" type="title"/>
          </p:nvPr>
        </p:nvSpPr>
        <p:spPr>
          <a:xfrm>
            <a:off x="1297500" y="78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/>
              <a:t>회원정보 수정</a:t>
            </a:r>
            <a:endParaRPr sz="1400"/>
          </a:p>
        </p:txBody>
      </p:sp>
      <p:sp>
        <p:nvSpPr>
          <p:cNvPr id="654" name="Google Shape;654;p54"/>
          <p:cNvSpPr/>
          <p:nvPr/>
        </p:nvSpPr>
        <p:spPr>
          <a:xfrm>
            <a:off x="599450" y="2464450"/>
            <a:ext cx="373800" cy="140700"/>
          </a:xfrm>
          <a:prstGeom prst="rect">
            <a:avLst/>
          </a:prstGeom>
          <a:noFill/>
          <a:ln cap="flat" cmpd="sng" w="9525">
            <a:solidFill>
              <a:srgbClr val="98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5" name="Google Shape;655;p54"/>
          <p:cNvSpPr/>
          <p:nvPr/>
        </p:nvSpPr>
        <p:spPr>
          <a:xfrm>
            <a:off x="2512550" y="2464450"/>
            <a:ext cx="373800" cy="140700"/>
          </a:xfrm>
          <a:prstGeom prst="rect">
            <a:avLst/>
          </a:prstGeom>
          <a:noFill/>
          <a:ln cap="flat" cmpd="sng" w="9525">
            <a:solidFill>
              <a:srgbClr val="98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56" name="Google Shape;656;p54"/>
          <p:cNvCxnSpPr>
            <a:stCxn id="654" idx="3"/>
            <a:endCxn id="655" idx="1"/>
          </p:cNvCxnSpPr>
          <p:nvPr/>
        </p:nvCxnSpPr>
        <p:spPr>
          <a:xfrm>
            <a:off x="973250" y="2534800"/>
            <a:ext cx="1539300" cy="0"/>
          </a:xfrm>
          <a:prstGeom prst="straightConnector1">
            <a:avLst/>
          </a:prstGeom>
          <a:noFill/>
          <a:ln cap="flat" cmpd="sng" w="9525">
            <a:solidFill>
              <a:srgbClr val="98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57" name="Google Shape;657;p54"/>
          <p:cNvSpPr/>
          <p:nvPr/>
        </p:nvSpPr>
        <p:spPr>
          <a:xfrm>
            <a:off x="599450" y="2708675"/>
            <a:ext cx="518100" cy="140700"/>
          </a:xfrm>
          <a:prstGeom prst="rect">
            <a:avLst/>
          </a:prstGeom>
          <a:noFill/>
          <a:ln cap="flat" cmpd="sng" w="9525">
            <a:solidFill>
              <a:srgbClr val="98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8" name="Google Shape;658;p54"/>
          <p:cNvSpPr/>
          <p:nvPr/>
        </p:nvSpPr>
        <p:spPr>
          <a:xfrm>
            <a:off x="2512550" y="2708675"/>
            <a:ext cx="473700" cy="140700"/>
          </a:xfrm>
          <a:prstGeom prst="rect">
            <a:avLst/>
          </a:prstGeom>
          <a:noFill/>
          <a:ln cap="flat" cmpd="sng" w="9525">
            <a:solidFill>
              <a:srgbClr val="98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59" name="Google Shape;659;p54"/>
          <p:cNvCxnSpPr>
            <a:stCxn id="657" idx="3"/>
            <a:endCxn id="658" idx="1"/>
          </p:cNvCxnSpPr>
          <p:nvPr/>
        </p:nvCxnSpPr>
        <p:spPr>
          <a:xfrm>
            <a:off x="1117550" y="2779025"/>
            <a:ext cx="1395000" cy="0"/>
          </a:xfrm>
          <a:prstGeom prst="straightConnector1">
            <a:avLst/>
          </a:prstGeom>
          <a:noFill/>
          <a:ln cap="flat" cmpd="sng" w="9525">
            <a:solidFill>
              <a:srgbClr val="98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4" name="Google Shape;664;p55"/>
          <p:cNvGrpSpPr/>
          <p:nvPr/>
        </p:nvGrpSpPr>
        <p:grpSpPr>
          <a:xfrm>
            <a:off x="4975415" y="460506"/>
            <a:ext cx="1548901" cy="3089148"/>
            <a:chOff x="1623816" y="764200"/>
            <a:chExt cx="2129074" cy="4246252"/>
          </a:xfrm>
        </p:grpSpPr>
        <p:sp>
          <p:nvSpPr>
            <p:cNvPr id="665" name="Google Shape;665;p55"/>
            <p:cNvSpPr/>
            <p:nvPr/>
          </p:nvSpPr>
          <p:spPr>
            <a:xfrm rot="-5400000">
              <a:off x="579066" y="1840502"/>
              <a:ext cx="4214700" cy="21252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55"/>
            <p:cNvSpPr/>
            <p:nvPr/>
          </p:nvSpPr>
          <p:spPr>
            <a:xfrm rot="-5400000">
              <a:off x="582940" y="1808950"/>
              <a:ext cx="4214700" cy="2125200"/>
            </a:xfrm>
            <a:prstGeom prst="roundRect">
              <a:avLst>
                <a:gd fmla="val 4551" name="adj"/>
              </a:avLst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55"/>
            <p:cNvSpPr/>
            <p:nvPr/>
          </p:nvSpPr>
          <p:spPr>
            <a:xfrm>
              <a:off x="2343005" y="4630376"/>
              <a:ext cx="694500" cy="1131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68" name="Google Shape;668;p55"/>
          <p:cNvGrpSpPr/>
          <p:nvPr/>
        </p:nvGrpSpPr>
        <p:grpSpPr>
          <a:xfrm>
            <a:off x="3020440" y="460506"/>
            <a:ext cx="1548901" cy="3089148"/>
            <a:chOff x="1623816" y="764200"/>
            <a:chExt cx="2129074" cy="4246252"/>
          </a:xfrm>
        </p:grpSpPr>
        <p:sp>
          <p:nvSpPr>
            <p:cNvPr id="669" name="Google Shape;669;p55"/>
            <p:cNvSpPr/>
            <p:nvPr/>
          </p:nvSpPr>
          <p:spPr>
            <a:xfrm rot="-5400000">
              <a:off x="579066" y="1840502"/>
              <a:ext cx="4214700" cy="21252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55"/>
            <p:cNvSpPr/>
            <p:nvPr/>
          </p:nvSpPr>
          <p:spPr>
            <a:xfrm rot="-5400000">
              <a:off x="582940" y="1808950"/>
              <a:ext cx="4214700" cy="2125200"/>
            </a:xfrm>
            <a:prstGeom prst="roundRect">
              <a:avLst>
                <a:gd fmla="val 4551" name="adj"/>
              </a:avLst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55"/>
            <p:cNvSpPr/>
            <p:nvPr/>
          </p:nvSpPr>
          <p:spPr>
            <a:xfrm>
              <a:off x="2343005" y="4630376"/>
              <a:ext cx="694500" cy="1131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72" name="Google Shape;672;p55"/>
          <p:cNvSpPr txBox="1"/>
          <p:nvPr>
            <p:ph type="title"/>
          </p:nvPr>
        </p:nvSpPr>
        <p:spPr>
          <a:xfrm>
            <a:off x="1297500" y="117525"/>
            <a:ext cx="7038900" cy="5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/>
              <a:t>주문하기</a:t>
            </a:r>
            <a:endParaRPr sz="1400"/>
          </a:p>
        </p:txBody>
      </p:sp>
      <p:sp>
        <p:nvSpPr>
          <p:cNvPr id="673" name="Google Shape;673;p55"/>
          <p:cNvSpPr txBox="1"/>
          <p:nvPr>
            <p:ph idx="4294967295" type="body"/>
          </p:nvPr>
        </p:nvSpPr>
        <p:spPr>
          <a:xfrm>
            <a:off x="1276150" y="3653950"/>
            <a:ext cx="7991400" cy="121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-"/>
            </a:pPr>
            <a:r>
              <a:rPr lang="ko">
                <a:solidFill>
                  <a:srgbClr val="000000"/>
                </a:solidFill>
              </a:rPr>
              <a:t>DB 연동을 통해 제품 List 출력</a:t>
            </a:r>
            <a:endParaRPr>
              <a:solidFill>
                <a:srgbClr val="000000"/>
              </a:solidFill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-"/>
            </a:pPr>
            <a:r>
              <a:rPr lang="ko">
                <a:solidFill>
                  <a:srgbClr val="000000"/>
                </a:solidFill>
              </a:rPr>
              <a:t>Spinner &amp; Search 를 통해 편리한 UI 구현</a:t>
            </a:r>
            <a:endParaRPr>
              <a:solidFill>
                <a:srgbClr val="000000"/>
              </a:solidFill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-"/>
            </a:pPr>
            <a:r>
              <a:rPr lang="ko">
                <a:solidFill>
                  <a:srgbClr val="000000"/>
                </a:solidFill>
              </a:rPr>
              <a:t>1개 이상 &amp; 자판기 내 재고 내외로 결제 가능</a:t>
            </a:r>
            <a:endParaRPr>
              <a:solidFill>
                <a:srgbClr val="000000"/>
              </a:solidFill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-"/>
            </a:pPr>
            <a:r>
              <a:rPr lang="ko">
                <a:solidFill>
                  <a:srgbClr val="000000"/>
                </a:solidFill>
              </a:rPr>
              <a:t>잔액 부족 시 결제 X</a:t>
            </a:r>
            <a:endParaRPr>
              <a:solidFill>
                <a:srgbClr val="000000"/>
              </a:solidFill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-"/>
            </a:pPr>
            <a:r>
              <a:rPr lang="ko">
                <a:solidFill>
                  <a:srgbClr val="000000"/>
                </a:solidFill>
              </a:rPr>
              <a:t>결제 완료 시 장바구니로 화면 전환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674" name="Google Shape;674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65174" y="589400"/>
            <a:ext cx="1459450" cy="25945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75" name="Google Shape;675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20149" y="589387"/>
            <a:ext cx="1459450" cy="2594592"/>
          </a:xfrm>
          <a:prstGeom prst="rect">
            <a:avLst/>
          </a:prstGeom>
          <a:noFill/>
          <a:ln>
            <a:noFill/>
          </a:ln>
        </p:spPr>
      </p:pic>
      <p:sp>
        <p:nvSpPr>
          <p:cNvPr id="676" name="Google Shape;676;p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677" name="Google Shape;677;p55"/>
          <p:cNvSpPr txBox="1"/>
          <p:nvPr>
            <p:ph idx="1" type="subTitle"/>
          </p:nvPr>
        </p:nvSpPr>
        <p:spPr>
          <a:xfrm>
            <a:off x="1297450" y="698900"/>
            <a:ext cx="7038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8" name="Google Shape;678;p55"/>
          <p:cNvSpPr/>
          <p:nvPr/>
        </p:nvSpPr>
        <p:spPr>
          <a:xfrm>
            <a:off x="3578250" y="2827075"/>
            <a:ext cx="444000" cy="166500"/>
          </a:xfrm>
          <a:prstGeom prst="rect">
            <a:avLst/>
          </a:prstGeom>
          <a:noFill/>
          <a:ln cap="flat" cmpd="sng" w="9525">
            <a:solidFill>
              <a:srgbClr val="CC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9" name="Google Shape;679;p55"/>
          <p:cNvSpPr/>
          <p:nvPr/>
        </p:nvSpPr>
        <p:spPr>
          <a:xfrm>
            <a:off x="5084300" y="1624450"/>
            <a:ext cx="1328400" cy="614400"/>
          </a:xfrm>
          <a:prstGeom prst="rect">
            <a:avLst/>
          </a:prstGeom>
          <a:noFill/>
          <a:ln cap="flat" cmpd="sng" w="9525">
            <a:solidFill>
              <a:srgbClr val="E0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80" name="Google Shape;680;p55"/>
          <p:cNvCxnSpPr>
            <a:stCxn id="678" idx="3"/>
            <a:endCxn id="679" idx="1"/>
          </p:cNvCxnSpPr>
          <p:nvPr/>
        </p:nvCxnSpPr>
        <p:spPr>
          <a:xfrm flipH="1" rot="10800000">
            <a:off x="4022250" y="1931725"/>
            <a:ext cx="1062000" cy="978600"/>
          </a:xfrm>
          <a:prstGeom prst="bentConnector3">
            <a:avLst>
              <a:gd fmla="val 64115" name="adj1"/>
            </a:avLst>
          </a:prstGeom>
          <a:noFill/>
          <a:ln cap="flat" cmpd="sng" w="9525">
            <a:solidFill>
              <a:srgbClr val="CC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0"/>
          <p:cNvSpPr txBox="1"/>
          <p:nvPr>
            <p:ph type="title"/>
          </p:nvPr>
        </p:nvSpPr>
        <p:spPr>
          <a:xfrm>
            <a:off x="1297500" y="117525"/>
            <a:ext cx="7038900" cy="5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프로젝트 배경</a:t>
            </a:r>
            <a:endParaRPr/>
          </a:p>
        </p:txBody>
      </p:sp>
      <p:sp>
        <p:nvSpPr>
          <p:cNvPr id="221" name="Google Shape;221;p20"/>
          <p:cNvSpPr txBox="1"/>
          <p:nvPr/>
        </p:nvSpPr>
        <p:spPr>
          <a:xfrm>
            <a:off x="664350" y="3597400"/>
            <a:ext cx="7815300" cy="11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i="0" lang="ko" u="none" cap="none" strike="noStrike">
                <a:latin typeface="Nanum Gothic"/>
                <a:ea typeface="Nanum Gothic"/>
                <a:cs typeface="Nanum Gothic"/>
                <a:sym typeface="Nanum Gothic"/>
              </a:rPr>
              <a:t>코로나 19의 확산으로 인해 사회적으로 비접촉, 비대면 시스템의 필요성이 대두되고 있다. 점점 많은 기업들이 비대면과 IoT 주제를 결합한 무인 매장 시스템을 구축하는 추세이다. 이에 발 맞추어 QR코드와 IoT 통신을 활용한 무인 결제 시스템을 구현하고자 한다. </a:t>
            </a:r>
            <a:endParaRPr i="0" u="none" cap="none" strike="noStrike"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pSp>
        <p:nvGrpSpPr>
          <p:cNvPr id="222" name="Google Shape;222;p20"/>
          <p:cNvGrpSpPr/>
          <p:nvPr/>
        </p:nvGrpSpPr>
        <p:grpSpPr>
          <a:xfrm>
            <a:off x="1323030" y="1178555"/>
            <a:ext cx="6987839" cy="2114071"/>
            <a:chOff x="395599" y="1239912"/>
            <a:chExt cx="11669738" cy="3530513"/>
          </a:xfrm>
        </p:grpSpPr>
        <p:pic>
          <p:nvPicPr>
            <p:cNvPr id="223" name="Google Shape;223;p2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95599" y="3191351"/>
              <a:ext cx="6592174" cy="1438451"/>
            </a:xfrm>
            <a:prstGeom prst="rect">
              <a:avLst/>
            </a:prstGeom>
            <a:noFill/>
            <a:ln cap="flat" cmpd="sng" w="9525">
              <a:solidFill>
                <a:srgbClr val="44546A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224" name="Google Shape;224;p2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854230" y="1239912"/>
              <a:ext cx="8329221" cy="1438450"/>
            </a:xfrm>
            <a:prstGeom prst="rect">
              <a:avLst/>
            </a:prstGeom>
            <a:noFill/>
            <a:ln cap="flat" cmpd="sng" w="9525">
              <a:solidFill>
                <a:srgbClr val="44546A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225" name="Google Shape;225;p2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063300" y="2038888"/>
              <a:ext cx="9896204" cy="1590675"/>
            </a:xfrm>
            <a:prstGeom prst="rect">
              <a:avLst/>
            </a:prstGeom>
            <a:noFill/>
            <a:ln cap="flat" cmpd="sng" w="9525">
              <a:solidFill>
                <a:srgbClr val="44546A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226" name="Google Shape;226;p20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5026113" y="3191349"/>
              <a:ext cx="7039224" cy="1579075"/>
            </a:xfrm>
            <a:prstGeom prst="rect">
              <a:avLst/>
            </a:prstGeom>
            <a:noFill/>
            <a:ln cap="flat" cmpd="sng" w="9525">
              <a:solidFill>
                <a:srgbClr val="44546A"/>
              </a:solidFill>
              <a:prstDash val="solid"/>
              <a:round/>
              <a:headEnd len="sm" w="sm" type="none"/>
              <a:tailEnd len="sm" w="sm" type="none"/>
            </a:ln>
          </p:spPr>
        </p:pic>
      </p:grpSp>
      <p:sp>
        <p:nvSpPr>
          <p:cNvPr id="227" name="Google Shape;227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228" name="Google Shape;228;p20"/>
          <p:cNvSpPr txBox="1"/>
          <p:nvPr>
            <p:ph idx="1" type="subTitle"/>
          </p:nvPr>
        </p:nvSpPr>
        <p:spPr>
          <a:xfrm>
            <a:off x="1297450" y="698900"/>
            <a:ext cx="7038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5" name="Google Shape;685;p56"/>
          <p:cNvGrpSpPr/>
          <p:nvPr/>
        </p:nvGrpSpPr>
        <p:grpSpPr>
          <a:xfrm>
            <a:off x="4861390" y="595901"/>
            <a:ext cx="1548901" cy="3089148"/>
            <a:chOff x="1623816" y="764200"/>
            <a:chExt cx="2129074" cy="4246252"/>
          </a:xfrm>
        </p:grpSpPr>
        <p:sp>
          <p:nvSpPr>
            <p:cNvPr id="686" name="Google Shape;686;p56"/>
            <p:cNvSpPr/>
            <p:nvPr/>
          </p:nvSpPr>
          <p:spPr>
            <a:xfrm rot="-5400000">
              <a:off x="579066" y="1840502"/>
              <a:ext cx="4214700" cy="21252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56"/>
            <p:cNvSpPr/>
            <p:nvPr/>
          </p:nvSpPr>
          <p:spPr>
            <a:xfrm rot="-5400000">
              <a:off x="582940" y="1808950"/>
              <a:ext cx="4214700" cy="2125200"/>
            </a:xfrm>
            <a:prstGeom prst="roundRect">
              <a:avLst>
                <a:gd fmla="val 4551" name="adj"/>
              </a:avLst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56"/>
            <p:cNvSpPr/>
            <p:nvPr/>
          </p:nvSpPr>
          <p:spPr>
            <a:xfrm>
              <a:off x="2343005" y="4630376"/>
              <a:ext cx="694500" cy="1131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89" name="Google Shape;689;p56"/>
          <p:cNvGrpSpPr/>
          <p:nvPr/>
        </p:nvGrpSpPr>
        <p:grpSpPr>
          <a:xfrm>
            <a:off x="2540790" y="595901"/>
            <a:ext cx="1548901" cy="3089148"/>
            <a:chOff x="1623816" y="764200"/>
            <a:chExt cx="2129074" cy="4246252"/>
          </a:xfrm>
        </p:grpSpPr>
        <p:sp>
          <p:nvSpPr>
            <p:cNvPr id="690" name="Google Shape;690;p56"/>
            <p:cNvSpPr/>
            <p:nvPr/>
          </p:nvSpPr>
          <p:spPr>
            <a:xfrm rot="-5400000">
              <a:off x="579066" y="1840502"/>
              <a:ext cx="4214700" cy="21252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56"/>
            <p:cNvSpPr/>
            <p:nvPr/>
          </p:nvSpPr>
          <p:spPr>
            <a:xfrm rot="-5400000">
              <a:off x="582940" y="1808950"/>
              <a:ext cx="4214700" cy="2125200"/>
            </a:xfrm>
            <a:prstGeom prst="roundRect">
              <a:avLst>
                <a:gd fmla="val 4551" name="adj"/>
              </a:avLst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56"/>
            <p:cNvSpPr/>
            <p:nvPr/>
          </p:nvSpPr>
          <p:spPr>
            <a:xfrm>
              <a:off x="2343005" y="4630376"/>
              <a:ext cx="694500" cy="1131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93" name="Google Shape;693;p56"/>
          <p:cNvSpPr txBox="1"/>
          <p:nvPr>
            <p:ph type="title"/>
          </p:nvPr>
        </p:nvSpPr>
        <p:spPr>
          <a:xfrm>
            <a:off x="1297500" y="117525"/>
            <a:ext cx="7038900" cy="5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/>
              <a:t>장바구니</a:t>
            </a:r>
            <a:endParaRPr sz="1400"/>
          </a:p>
        </p:txBody>
      </p:sp>
      <p:sp>
        <p:nvSpPr>
          <p:cNvPr id="694" name="Google Shape;694;p56"/>
          <p:cNvSpPr txBox="1"/>
          <p:nvPr>
            <p:ph idx="4294967295" type="body"/>
          </p:nvPr>
        </p:nvSpPr>
        <p:spPr>
          <a:xfrm>
            <a:off x="1250250" y="3812250"/>
            <a:ext cx="7991400" cy="103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-"/>
            </a:pPr>
            <a:r>
              <a:rPr lang="ko">
                <a:solidFill>
                  <a:srgbClr val="000000"/>
                </a:solidFill>
              </a:rPr>
              <a:t>결제 완료 List 출력</a:t>
            </a:r>
            <a:endParaRPr>
              <a:solidFill>
                <a:srgbClr val="000000"/>
              </a:solidFill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-"/>
            </a:pPr>
            <a:r>
              <a:rPr lang="ko">
                <a:solidFill>
                  <a:srgbClr val="000000"/>
                </a:solidFill>
              </a:rPr>
              <a:t>주문하기 Button Click 시 자동으로 QR Code 생성</a:t>
            </a:r>
            <a:endParaRPr>
              <a:solidFill>
                <a:srgbClr val="000000"/>
              </a:solidFill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-"/>
            </a:pPr>
            <a:r>
              <a:rPr lang="ko">
                <a:solidFill>
                  <a:srgbClr val="000000"/>
                </a:solidFill>
              </a:rPr>
              <a:t>해당 QR Code 로 자판기에서 물품 수령</a:t>
            </a:r>
            <a:endParaRPr>
              <a:solidFill>
                <a:srgbClr val="000000"/>
              </a:solidFill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-"/>
            </a:pPr>
            <a:r>
              <a:rPr lang="ko">
                <a:solidFill>
                  <a:srgbClr val="000000"/>
                </a:solidFill>
              </a:rPr>
              <a:t>환불 시 DB 갱신 (구매 List &amp; 회원 잔액)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695" name="Google Shape;695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7675" y="673700"/>
            <a:ext cx="1515151" cy="2693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96" name="Google Shape;696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78271" y="673700"/>
            <a:ext cx="1515156" cy="2693626"/>
          </a:xfrm>
          <a:prstGeom prst="rect">
            <a:avLst/>
          </a:prstGeom>
          <a:noFill/>
          <a:ln>
            <a:noFill/>
          </a:ln>
        </p:spPr>
      </p:pic>
      <p:sp>
        <p:nvSpPr>
          <p:cNvPr id="697" name="Google Shape;697;p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698" name="Google Shape;698;p56"/>
          <p:cNvSpPr txBox="1"/>
          <p:nvPr>
            <p:ph idx="1" type="subTitle"/>
          </p:nvPr>
        </p:nvSpPr>
        <p:spPr>
          <a:xfrm>
            <a:off x="1297450" y="698900"/>
            <a:ext cx="7038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3" name="Google Shape;703;p57"/>
          <p:cNvGrpSpPr/>
          <p:nvPr/>
        </p:nvGrpSpPr>
        <p:grpSpPr>
          <a:xfrm>
            <a:off x="1921773" y="786279"/>
            <a:ext cx="2050661" cy="4089724"/>
            <a:chOff x="1921773" y="786279"/>
            <a:chExt cx="2050661" cy="4089724"/>
          </a:xfrm>
        </p:grpSpPr>
        <p:sp>
          <p:nvSpPr>
            <p:cNvPr id="704" name="Google Shape;704;p57"/>
            <p:cNvSpPr/>
            <p:nvPr/>
          </p:nvSpPr>
          <p:spPr>
            <a:xfrm rot="-5400000">
              <a:off x="915570" y="1822871"/>
              <a:ext cx="4059336" cy="2046929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57"/>
            <p:cNvSpPr/>
            <p:nvPr/>
          </p:nvSpPr>
          <p:spPr>
            <a:xfrm rot="-5400000">
              <a:off x="919302" y="1792483"/>
              <a:ext cx="4059336" cy="2046929"/>
            </a:xfrm>
            <a:prstGeom prst="roundRect">
              <a:avLst>
                <a:gd fmla="val 4551" name="adj"/>
              </a:avLst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57"/>
            <p:cNvSpPr/>
            <p:nvPr/>
          </p:nvSpPr>
          <p:spPr>
            <a:xfrm>
              <a:off x="2614433" y="4509948"/>
              <a:ext cx="668870" cy="108987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07" name="Google Shape;707;p57"/>
          <p:cNvSpPr txBox="1"/>
          <p:nvPr>
            <p:ph idx="2" type="title"/>
          </p:nvPr>
        </p:nvSpPr>
        <p:spPr>
          <a:xfrm>
            <a:off x="1297500" y="78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/>
              <a:t>제품안내</a:t>
            </a:r>
            <a:endParaRPr sz="1300"/>
          </a:p>
        </p:txBody>
      </p:sp>
      <p:sp>
        <p:nvSpPr>
          <p:cNvPr id="708" name="Google Shape;708;p57"/>
          <p:cNvSpPr txBox="1"/>
          <p:nvPr>
            <p:ph idx="1" type="body"/>
          </p:nvPr>
        </p:nvSpPr>
        <p:spPr>
          <a:xfrm>
            <a:off x="4746900" y="2043900"/>
            <a:ext cx="4169700" cy="129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ko" sz="1300"/>
              <a:t>현재 제품 List 정보 제공</a:t>
            </a:r>
            <a:endParaRPr sz="1300"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ko" sz="1300"/>
              <a:t>자판기 위치 안내 Button 을 통해 매장 내 자판기 위치 안내 (매장 IoT 도트 LED 연동)</a:t>
            </a:r>
            <a:endParaRPr sz="1300"/>
          </a:p>
          <a:p>
            <a:pPr indent="0" lvl="0" marL="457200" rtl="0" algn="l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457200" rtl="0" algn="l">
              <a:lnSpc>
                <a:spcPct val="2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709" name="Google Shape;709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00038" y="1065700"/>
            <a:ext cx="1894126" cy="3367325"/>
          </a:xfrm>
          <a:prstGeom prst="rect">
            <a:avLst/>
          </a:prstGeom>
          <a:noFill/>
          <a:ln>
            <a:noFill/>
          </a:ln>
        </p:spPr>
      </p:pic>
      <p:sp>
        <p:nvSpPr>
          <p:cNvPr id="710" name="Google Shape;710;p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58"/>
          <p:cNvSpPr txBox="1"/>
          <p:nvPr>
            <p:ph type="title"/>
          </p:nvPr>
        </p:nvSpPr>
        <p:spPr>
          <a:xfrm>
            <a:off x="823850" y="2053000"/>
            <a:ext cx="50235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개발결과 (Admin Web App)</a:t>
            </a:r>
            <a:endParaRPr/>
          </a:p>
        </p:txBody>
      </p:sp>
      <p:pic>
        <p:nvPicPr>
          <p:cNvPr id="716" name="Google Shape;716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83100" y="152400"/>
            <a:ext cx="2461153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717" name="Google Shape;717;p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59"/>
          <p:cNvSpPr/>
          <p:nvPr/>
        </p:nvSpPr>
        <p:spPr>
          <a:xfrm rot="-5400000">
            <a:off x="7165907" y="2807891"/>
            <a:ext cx="1028700" cy="520500"/>
          </a:xfrm>
          <a:prstGeom prst="roundRect">
            <a:avLst>
              <a:gd fmla="val 4551" name="adj"/>
            </a:avLst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23" name="Google Shape;723;p59"/>
          <p:cNvGrpSpPr/>
          <p:nvPr/>
        </p:nvGrpSpPr>
        <p:grpSpPr>
          <a:xfrm>
            <a:off x="6720770" y="2553722"/>
            <a:ext cx="520684" cy="1036470"/>
            <a:chOff x="9543736" y="4486132"/>
            <a:chExt cx="570300" cy="1135235"/>
          </a:xfrm>
        </p:grpSpPr>
        <p:sp>
          <p:nvSpPr>
            <p:cNvPr id="724" name="Google Shape;724;p59"/>
            <p:cNvSpPr/>
            <p:nvPr/>
          </p:nvSpPr>
          <p:spPr>
            <a:xfrm>
              <a:off x="9543736" y="4487212"/>
              <a:ext cx="570300" cy="11328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59"/>
            <p:cNvSpPr/>
            <p:nvPr/>
          </p:nvSpPr>
          <p:spPr>
            <a:xfrm rot="-5400000">
              <a:off x="9265568" y="4772968"/>
              <a:ext cx="1126800" cy="570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59"/>
            <p:cNvSpPr/>
            <p:nvPr/>
          </p:nvSpPr>
          <p:spPr>
            <a:xfrm rot="-5400000">
              <a:off x="9265568" y="4764532"/>
              <a:ext cx="1126800" cy="570000"/>
            </a:xfrm>
            <a:prstGeom prst="roundRect">
              <a:avLst>
                <a:gd fmla="val 4551" name="adj"/>
              </a:avLst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59"/>
            <p:cNvSpPr/>
            <p:nvPr/>
          </p:nvSpPr>
          <p:spPr>
            <a:xfrm>
              <a:off x="9736876" y="5519757"/>
              <a:ext cx="186300" cy="303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28" name="Google Shape;728;p59"/>
          <p:cNvGrpSpPr/>
          <p:nvPr/>
        </p:nvGrpSpPr>
        <p:grpSpPr>
          <a:xfrm>
            <a:off x="4563796" y="1245426"/>
            <a:ext cx="1640701" cy="2439116"/>
            <a:chOff x="6505573" y="2745170"/>
            <a:chExt cx="1122000" cy="1668000"/>
          </a:xfrm>
        </p:grpSpPr>
        <p:sp>
          <p:nvSpPr>
            <p:cNvPr id="729" name="Google Shape;729;p59"/>
            <p:cNvSpPr/>
            <p:nvPr/>
          </p:nvSpPr>
          <p:spPr>
            <a:xfrm>
              <a:off x="6517841" y="2745170"/>
              <a:ext cx="1109700" cy="16680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59"/>
            <p:cNvSpPr/>
            <p:nvPr/>
          </p:nvSpPr>
          <p:spPr>
            <a:xfrm rot="-5400000">
              <a:off x="6238873" y="3024453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59"/>
            <p:cNvSpPr/>
            <p:nvPr/>
          </p:nvSpPr>
          <p:spPr>
            <a:xfrm rot="-5400000">
              <a:off x="6238873" y="3012061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59"/>
            <p:cNvSpPr/>
            <p:nvPr/>
          </p:nvSpPr>
          <p:spPr>
            <a:xfrm>
              <a:off x="6954127" y="4329594"/>
              <a:ext cx="224700" cy="315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33" name="Google Shape;733;p59"/>
          <p:cNvGrpSpPr/>
          <p:nvPr/>
        </p:nvGrpSpPr>
        <p:grpSpPr>
          <a:xfrm>
            <a:off x="1236445" y="1245391"/>
            <a:ext cx="3159984" cy="2439109"/>
            <a:chOff x="3553042" y="1657806"/>
            <a:chExt cx="3461100" cy="2671532"/>
          </a:xfrm>
        </p:grpSpPr>
        <p:sp>
          <p:nvSpPr>
            <p:cNvPr id="734" name="Google Shape;734;p59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59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59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59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59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59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59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59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42" name="Google Shape;742;p59"/>
          <p:cNvSpPr txBox="1"/>
          <p:nvPr>
            <p:ph type="title"/>
          </p:nvPr>
        </p:nvSpPr>
        <p:spPr>
          <a:xfrm>
            <a:off x="1297500" y="117525"/>
            <a:ext cx="7038900" cy="5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/>
              <a:t>Admin Web App</a:t>
            </a:r>
            <a:endParaRPr sz="1400"/>
          </a:p>
        </p:txBody>
      </p:sp>
      <p:sp>
        <p:nvSpPr>
          <p:cNvPr id="743" name="Google Shape;743;p59"/>
          <p:cNvSpPr txBox="1"/>
          <p:nvPr>
            <p:ph idx="4294967295" type="body"/>
          </p:nvPr>
        </p:nvSpPr>
        <p:spPr>
          <a:xfrm>
            <a:off x="800575" y="4045050"/>
            <a:ext cx="7991400" cy="54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ko"/>
              <a:t>PC / Mobile / Pad  모든 환경에서 사용할 수 있는 반응형 App 으로 구현</a:t>
            </a:r>
            <a:endParaRPr sz="1300"/>
          </a:p>
        </p:txBody>
      </p:sp>
      <p:pic>
        <p:nvPicPr>
          <p:cNvPr id="744" name="Google Shape;744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3587" y="1384850"/>
            <a:ext cx="3005702" cy="1507617"/>
          </a:xfrm>
          <a:prstGeom prst="rect">
            <a:avLst/>
          </a:prstGeom>
          <a:noFill/>
          <a:ln>
            <a:noFill/>
          </a:ln>
        </p:spPr>
      </p:pic>
      <p:pic>
        <p:nvPicPr>
          <p:cNvPr id="745" name="Google Shape;745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49101" y="2624600"/>
            <a:ext cx="455900" cy="802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46" name="Google Shape;746;p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52305" y="2616455"/>
            <a:ext cx="455900" cy="816771"/>
          </a:xfrm>
          <a:prstGeom prst="rect">
            <a:avLst/>
          </a:prstGeom>
          <a:noFill/>
          <a:ln>
            <a:noFill/>
          </a:ln>
        </p:spPr>
      </p:pic>
      <p:sp>
        <p:nvSpPr>
          <p:cNvPr id="747" name="Google Shape;747;p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748" name="Google Shape;748;p59"/>
          <p:cNvSpPr/>
          <p:nvPr/>
        </p:nvSpPr>
        <p:spPr>
          <a:xfrm>
            <a:off x="7595207" y="3497422"/>
            <a:ext cx="170100" cy="27600"/>
          </a:xfrm>
          <a:prstGeom prst="roundRect">
            <a:avLst>
              <a:gd fmla="val 5000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49" name="Google Shape;749;p59"/>
          <p:cNvPicPr preferRelativeResize="0"/>
          <p:nvPr/>
        </p:nvPicPr>
        <p:blipFill rotWithShape="1">
          <a:blip r:embed="rId6">
            <a:alphaModFix/>
          </a:blip>
          <a:srcRect b="0" l="0" r="0" t="10297"/>
          <a:stretch/>
        </p:blipFill>
        <p:spPr>
          <a:xfrm>
            <a:off x="4645275" y="1350625"/>
            <a:ext cx="1499025" cy="2151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4" name="Google Shape;754;p60"/>
          <p:cNvGrpSpPr/>
          <p:nvPr/>
        </p:nvGrpSpPr>
        <p:grpSpPr>
          <a:xfrm rot="5400000">
            <a:off x="2170914" y="-234348"/>
            <a:ext cx="3377332" cy="5020847"/>
            <a:chOff x="6505573" y="2745170"/>
            <a:chExt cx="1122000" cy="1668000"/>
          </a:xfrm>
        </p:grpSpPr>
        <p:sp>
          <p:nvSpPr>
            <p:cNvPr id="755" name="Google Shape;755;p60"/>
            <p:cNvSpPr/>
            <p:nvPr/>
          </p:nvSpPr>
          <p:spPr>
            <a:xfrm>
              <a:off x="6517841" y="2745170"/>
              <a:ext cx="1109700" cy="16680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60"/>
            <p:cNvSpPr/>
            <p:nvPr/>
          </p:nvSpPr>
          <p:spPr>
            <a:xfrm rot="-5400000">
              <a:off x="6238873" y="3024453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60"/>
            <p:cNvSpPr/>
            <p:nvPr/>
          </p:nvSpPr>
          <p:spPr>
            <a:xfrm rot="-5400000">
              <a:off x="6238873" y="3012061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60"/>
            <p:cNvSpPr/>
            <p:nvPr/>
          </p:nvSpPr>
          <p:spPr>
            <a:xfrm>
              <a:off x="6954127" y="4329594"/>
              <a:ext cx="224700" cy="315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59" name="Google Shape;759;p60"/>
          <p:cNvSpPr txBox="1"/>
          <p:nvPr>
            <p:ph type="title"/>
          </p:nvPr>
        </p:nvSpPr>
        <p:spPr>
          <a:xfrm>
            <a:off x="1297500" y="117525"/>
            <a:ext cx="7038900" cy="5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/>
              <a:t>Login</a:t>
            </a:r>
            <a:endParaRPr sz="1400"/>
          </a:p>
        </p:txBody>
      </p:sp>
      <p:sp>
        <p:nvSpPr>
          <p:cNvPr id="760" name="Google Shape;760;p60"/>
          <p:cNvSpPr txBox="1"/>
          <p:nvPr>
            <p:ph idx="4294967295" type="body"/>
          </p:nvPr>
        </p:nvSpPr>
        <p:spPr>
          <a:xfrm>
            <a:off x="1093975" y="4197450"/>
            <a:ext cx="7991400" cy="54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ko"/>
              <a:t>DB 연동을 통한 Admin 전용 Login 페이지 구현</a:t>
            </a:r>
            <a:endParaRPr sz="1300"/>
          </a:p>
        </p:txBody>
      </p:sp>
      <p:pic>
        <p:nvPicPr>
          <p:cNvPr id="761" name="Google Shape;761;p60"/>
          <p:cNvPicPr preferRelativeResize="0"/>
          <p:nvPr/>
        </p:nvPicPr>
        <p:blipFill rotWithShape="1">
          <a:blip r:embed="rId3">
            <a:alphaModFix/>
          </a:blip>
          <a:srcRect b="9261" l="16869" r="15785" t="2022"/>
          <a:stretch/>
        </p:blipFill>
        <p:spPr>
          <a:xfrm>
            <a:off x="1694875" y="849525"/>
            <a:ext cx="4410277" cy="2853126"/>
          </a:xfrm>
          <a:prstGeom prst="rect">
            <a:avLst/>
          </a:prstGeom>
          <a:noFill/>
          <a:ln>
            <a:noFill/>
          </a:ln>
        </p:spPr>
      </p:pic>
      <p:sp>
        <p:nvSpPr>
          <p:cNvPr id="762" name="Google Shape;762;p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grpSp>
        <p:nvGrpSpPr>
          <p:cNvPr id="763" name="Google Shape;763;p60"/>
          <p:cNvGrpSpPr/>
          <p:nvPr/>
        </p:nvGrpSpPr>
        <p:grpSpPr>
          <a:xfrm>
            <a:off x="-3563330" y="512716"/>
            <a:ext cx="3159984" cy="2439109"/>
            <a:chOff x="3553042" y="1657806"/>
            <a:chExt cx="3461100" cy="2671532"/>
          </a:xfrm>
        </p:grpSpPr>
        <p:sp>
          <p:nvSpPr>
            <p:cNvPr id="764" name="Google Shape;764;p60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60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60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60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60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60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60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60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72" name="Google Shape;772;p60"/>
          <p:cNvGrpSpPr/>
          <p:nvPr/>
        </p:nvGrpSpPr>
        <p:grpSpPr>
          <a:xfrm>
            <a:off x="-1253930" y="3302247"/>
            <a:ext cx="520684" cy="1036470"/>
            <a:chOff x="9543736" y="4486132"/>
            <a:chExt cx="570300" cy="1135235"/>
          </a:xfrm>
        </p:grpSpPr>
        <p:sp>
          <p:nvSpPr>
            <p:cNvPr id="773" name="Google Shape;773;p60"/>
            <p:cNvSpPr/>
            <p:nvPr/>
          </p:nvSpPr>
          <p:spPr>
            <a:xfrm>
              <a:off x="9543736" y="4487212"/>
              <a:ext cx="570300" cy="11328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60"/>
            <p:cNvSpPr/>
            <p:nvPr/>
          </p:nvSpPr>
          <p:spPr>
            <a:xfrm rot="-5400000">
              <a:off x="9265568" y="4772968"/>
              <a:ext cx="1126800" cy="570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60"/>
            <p:cNvSpPr/>
            <p:nvPr/>
          </p:nvSpPr>
          <p:spPr>
            <a:xfrm rot="-5400000">
              <a:off x="9265568" y="4764532"/>
              <a:ext cx="1126800" cy="570000"/>
            </a:xfrm>
            <a:prstGeom prst="roundRect">
              <a:avLst>
                <a:gd fmla="val 4551" name="adj"/>
              </a:avLst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60"/>
            <p:cNvSpPr/>
            <p:nvPr/>
          </p:nvSpPr>
          <p:spPr>
            <a:xfrm>
              <a:off x="9736876" y="5519757"/>
              <a:ext cx="186300" cy="303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61"/>
          <p:cNvSpPr txBox="1"/>
          <p:nvPr>
            <p:ph type="title"/>
          </p:nvPr>
        </p:nvSpPr>
        <p:spPr>
          <a:xfrm>
            <a:off x="1297500" y="117525"/>
            <a:ext cx="7038900" cy="5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/>
              <a:t>Dashboard</a:t>
            </a:r>
            <a:endParaRPr sz="1400"/>
          </a:p>
        </p:txBody>
      </p:sp>
      <p:sp>
        <p:nvSpPr>
          <p:cNvPr id="782" name="Google Shape;782;p61"/>
          <p:cNvSpPr txBox="1"/>
          <p:nvPr>
            <p:ph idx="4294967295" type="body"/>
          </p:nvPr>
        </p:nvSpPr>
        <p:spPr>
          <a:xfrm>
            <a:off x="1082325" y="4214350"/>
            <a:ext cx="7991400" cy="54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ko"/>
              <a:t>DB 연동을 통한 월별 제품별 / 일별 판매현황 출력</a:t>
            </a:r>
            <a:endParaRPr sz="1300"/>
          </a:p>
        </p:txBody>
      </p:sp>
      <p:sp>
        <p:nvSpPr>
          <p:cNvPr id="783" name="Google Shape;783;p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grpSp>
        <p:nvGrpSpPr>
          <p:cNvPr id="784" name="Google Shape;784;p61"/>
          <p:cNvGrpSpPr/>
          <p:nvPr/>
        </p:nvGrpSpPr>
        <p:grpSpPr>
          <a:xfrm rot="5400000">
            <a:off x="2170914" y="-234348"/>
            <a:ext cx="3377332" cy="5020847"/>
            <a:chOff x="6505573" y="2745170"/>
            <a:chExt cx="1122000" cy="1668000"/>
          </a:xfrm>
        </p:grpSpPr>
        <p:sp>
          <p:nvSpPr>
            <p:cNvPr id="785" name="Google Shape;785;p61"/>
            <p:cNvSpPr/>
            <p:nvPr/>
          </p:nvSpPr>
          <p:spPr>
            <a:xfrm>
              <a:off x="6517841" y="2745170"/>
              <a:ext cx="1109700" cy="16680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61"/>
            <p:cNvSpPr/>
            <p:nvPr/>
          </p:nvSpPr>
          <p:spPr>
            <a:xfrm rot="-5400000">
              <a:off x="6238873" y="3024453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61"/>
            <p:cNvSpPr/>
            <p:nvPr/>
          </p:nvSpPr>
          <p:spPr>
            <a:xfrm rot="-5400000">
              <a:off x="6238873" y="3012061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61"/>
            <p:cNvSpPr/>
            <p:nvPr/>
          </p:nvSpPr>
          <p:spPr>
            <a:xfrm>
              <a:off x="6954127" y="4329594"/>
              <a:ext cx="224700" cy="315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789" name="Google Shape;789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8875" y="838650"/>
            <a:ext cx="4440600" cy="2874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62"/>
          <p:cNvSpPr txBox="1"/>
          <p:nvPr>
            <p:ph type="title"/>
          </p:nvPr>
        </p:nvSpPr>
        <p:spPr>
          <a:xfrm>
            <a:off x="1297500" y="117525"/>
            <a:ext cx="7038900" cy="5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/>
              <a:t>IoT 매장제어 (1)</a:t>
            </a:r>
            <a:endParaRPr sz="1400"/>
          </a:p>
        </p:txBody>
      </p:sp>
      <p:sp>
        <p:nvSpPr>
          <p:cNvPr id="795" name="Google Shape;795;p62"/>
          <p:cNvSpPr txBox="1"/>
          <p:nvPr>
            <p:ph idx="4294967295" type="body"/>
          </p:nvPr>
        </p:nvSpPr>
        <p:spPr>
          <a:xfrm>
            <a:off x="1093975" y="4138150"/>
            <a:ext cx="7991400" cy="9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ko"/>
              <a:t>Socket 을 통한 매장 IoT 작동 제어</a:t>
            </a:r>
            <a:endParaRPr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ko"/>
              <a:t>현재 IoT 작동 상태에 따른 Button 색 및 Text 변경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796" name="Google Shape;796;p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grpSp>
        <p:nvGrpSpPr>
          <p:cNvPr id="797" name="Google Shape;797;p62"/>
          <p:cNvGrpSpPr/>
          <p:nvPr/>
        </p:nvGrpSpPr>
        <p:grpSpPr>
          <a:xfrm rot="5400000">
            <a:off x="2170914" y="-234348"/>
            <a:ext cx="3377332" cy="5020847"/>
            <a:chOff x="6505573" y="2745170"/>
            <a:chExt cx="1122000" cy="1668000"/>
          </a:xfrm>
        </p:grpSpPr>
        <p:sp>
          <p:nvSpPr>
            <p:cNvPr id="798" name="Google Shape;798;p62"/>
            <p:cNvSpPr/>
            <p:nvPr/>
          </p:nvSpPr>
          <p:spPr>
            <a:xfrm>
              <a:off x="6517841" y="2745170"/>
              <a:ext cx="1109700" cy="16680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62"/>
            <p:cNvSpPr/>
            <p:nvPr/>
          </p:nvSpPr>
          <p:spPr>
            <a:xfrm rot="-5400000">
              <a:off x="6238873" y="3024453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62"/>
            <p:cNvSpPr/>
            <p:nvPr/>
          </p:nvSpPr>
          <p:spPr>
            <a:xfrm rot="-5400000">
              <a:off x="6238873" y="3012061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62"/>
            <p:cNvSpPr/>
            <p:nvPr/>
          </p:nvSpPr>
          <p:spPr>
            <a:xfrm>
              <a:off x="6954127" y="4329594"/>
              <a:ext cx="224700" cy="315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802" name="Google Shape;802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0725" y="867825"/>
            <a:ext cx="4387101" cy="281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p63"/>
          <p:cNvSpPr txBox="1"/>
          <p:nvPr>
            <p:ph type="title"/>
          </p:nvPr>
        </p:nvSpPr>
        <p:spPr>
          <a:xfrm>
            <a:off x="1297500" y="117525"/>
            <a:ext cx="7038900" cy="5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/>
              <a:t>IoT 매장제어 (2)</a:t>
            </a:r>
            <a:endParaRPr sz="1400"/>
          </a:p>
        </p:txBody>
      </p:sp>
      <p:sp>
        <p:nvSpPr>
          <p:cNvPr id="808" name="Google Shape;808;p63"/>
          <p:cNvSpPr txBox="1"/>
          <p:nvPr>
            <p:ph idx="4294967295" type="body"/>
          </p:nvPr>
        </p:nvSpPr>
        <p:spPr>
          <a:xfrm>
            <a:off x="1093975" y="4038675"/>
            <a:ext cx="7991400" cy="9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ko"/>
              <a:t>시간별 날씨 API 그래프 출력</a:t>
            </a:r>
            <a:endParaRPr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ko"/>
              <a:t>1초 마다 실시간 매장 온도를 받아 Live - Data highchart 구현</a:t>
            </a:r>
            <a:endParaRPr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ko"/>
              <a:t>설정온도와 실시간 매장 온도를 비교하여 자동 냉/난방 작동 (난방 - Red Led / 냉방 - Blue Led)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809" name="Google Shape;809;p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grpSp>
        <p:nvGrpSpPr>
          <p:cNvPr id="810" name="Google Shape;810;p63"/>
          <p:cNvGrpSpPr/>
          <p:nvPr/>
        </p:nvGrpSpPr>
        <p:grpSpPr>
          <a:xfrm rot="5400000">
            <a:off x="2170914" y="-234348"/>
            <a:ext cx="3377332" cy="5020847"/>
            <a:chOff x="6505573" y="2745170"/>
            <a:chExt cx="1122000" cy="1668000"/>
          </a:xfrm>
        </p:grpSpPr>
        <p:sp>
          <p:nvSpPr>
            <p:cNvPr id="811" name="Google Shape;811;p63"/>
            <p:cNvSpPr/>
            <p:nvPr/>
          </p:nvSpPr>
          <p:spPr>
            <a:xfrm>
              <a:off x="6517841" y="2745170"/>
              <a:ext cx="1109700" cy="16680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63"/>
            <p:cNvSpPr/>
            <p:nvPr/>
          </p:nvSpPr>
          <p:spPr>
            <a:xfrm rot="-5400000">
              <a:off x="6238873" y="3024453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63"/>
            <p:cNvSpPr/>
            <p:nvPr/>
          </p:nvSpPr>
          <p:spPr>
            <a:xfrm rot="-5400000">
              <a:off x="6238873" y="3012061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63"/>
            <p:cNvSpPr/>
            <p:nvPr/>
          </p:nvSpPr>
          <p:spPr>
            <a:xfrm>
              <a:off x="6954127" y="4329594"/>
              <a:ext cx="224700" cy="315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815" name="Google Shape;815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0725" y="838675"/>
            <a:ext cx="4387100" cy="287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p64"/>
          <p:cNvSpPr txBox="1"/>
          <p:nvPr>
            <p:ph type="title"/>
          </p:nvPr>
        </p:nvSpPr>
        <p:spPr>
          <a:xfrm>
            <a:off x="1297500" y="117525"/>
            <a:ext cx="7038900" cy="5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/>
              <a:t>회원 관리 </a:t>
            </a:r>
            <a:r>
              <a:rPr lang="ko" sz="1400"/>
              <a:t>(1)</a:t>
            </a:r>
            <a:endParaRPr sz="1400"/>
          </a:p>
        </p:txBody>
      </p:sp>
      <p:sp>
        <p:nvSpPr>
          <p:cNvPr id="821" name="Google Shape;821;p64"/>
          <p:cNvSpPr txBox="1"/>
          <p:nvPr>
            <p:ph idx="4294967295" type="body"/>
          </p:nvPr>
        </p:nvSpPr>
        <p:spPr>
          <a:xfrm>
            <a:off x="1093975" y="4140925"/>
            <a:ext cx="7991400" cy="9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ko"/>
              <a:t>User 정보(성별/카테고리) 에 따라 맞춤형 FCM 메시지 전송 (내용에 따라 User App 추천 상품 변경)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822" name="Google Shape;822;p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grpSp>
        <p:nvGrpSpPr>
          <p:cNvPr id="823" name="Google Shape;823;p64"/>
          <p:cNvGrpSpPr/>
          <p:nvPr/>
        </p:nvGrpSpPr>
        <p:grpSpPr>
          <a:xfrm rot="5400000">
            <a:off x="2170914" y="-234348"/>
            <a:ext cx="3377332" cy="5020847"/>
            <a:chOff x="6505573" y="2745170"/>
            <a:chExt cx="1122000" cy="1668000"/>
          </a:xfrm>
        </p:grpSpPr>
        <p:sp>
          <p:nvSpPr>
            <p:cNvPr id="824" name="Google Shape;824;p64"/>
            <p:cNvSpPr/>
            <p:nvPr/>
          </p:nvSpPr>
          <p:spPr>
            <a:xfrm>
              <a:off x="6517841" y="2745170"/>
              <a:ext cx="1109700" cy="16680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64"/>
            <p:cNvSpPr/>
            <p:nvPr/>
          </p:nvSpPr>
          <p:spPr>
            <a:xfrm rot="-5400000">
              <a:off x="6238873" y="3024453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64"/>
            <p:cNvSpPr/>
            <p:nvPr/>
          </p:nvSpPr>
          <p:spPr>
            <a:xfrm rot="-5400000">
              <a:off x="6238873" y="3012061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64"/>
            <p:cNvSpPr/>
            <p:nvPr/>
          </p:nvSpPr>
          <p:spPr>
            <a:xfrm>
              <a:off x="6954127" y="4329594"/>
              <a:ext cx="224700" cy="315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828" name="Google Shape;828;p64"/>
          <p:cNvPicPr preferRelativeResize="0"/>
          <p:nvPr/>
        </p:nvPicPr>
        <p:blipFill rotWithShape="1">
          <a:blip r:embed="rId3">
            <a:alphaModFix/>
          </a:blip>
          <a:srcRect b="2874" l="0" r="1623" t="0"/>
          <a:stretch/>
        </p:blipFill>
        <p:spPr>
          <a:xfrm>
            <a:off x="1716050" y="804300"/>
            <a:ext cx="4345150" cy="2859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p65"/>
          <p:cNvSpPr txBox="1"/>
          <p:nvPr>
            <p:ph type="title"/>
          </p:nvPr>
        </p:nvSpPr>
        <p:spPr>
          <a:xfrm>
            <a:off x="1297500" y="117525"/>
            <a:ext cx="7038900" cy="5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/>
              <a:t>회원 관리 (2)</a:t>
            </a:r>
            <a:endParaRPr sz="1400"/>
          </a:p>
        </p:txBody>
      </p:sp>
      <p:sp>
        <p:nvSpPr>
          <p:cNvPr id="834" name="Google Shape;834;p65"/>
          <p:cNvSpPr txBox="1"/>
          <p:nvPr>
            <p:ph idx="4294967295" type="body"/>
          </p:nvPr>
        </p:nvSpPr>
        <p:spPr>
          <a:xfrm>
            <a:off x="1105600" y="4061950"/>
            <a:ext cx="7991400" cy="9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ko"/>
              <a:t>R을 이용하여 User DB 정보 데이터 분석</a:t>
            </a:r>
            <a:endParaRPr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ko"/>
              <a:t>분석한 데이터를 바탕으로 맞춤형 FCM 메시지 전송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835" name="Google Shape;835;p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grpSp>
        <p:nvGrpSpPr>
          <p:cNvPr id="836" name="Google Shape;836;p65"/>
          <p:cNvGrpSpPr/>
          <p:nvPr/>
        </p:nvGrpSpPr>
        <p:grpSpPr>
          <a:xfrm rot="5400000">
            <a:off x="2170914" y="-234348"/>
            <a:ext cx="3377332" cy="5020847"/>
            <a:chOff x="6505573" y="2745170"/>
            <a:chExt cx="1122000" cy="1668000"/>
          </a:xfrm>
        </p:grpSpPr>
        <p:sp>
          <p:nvSpPr>
            <p:cNvPr id="837" name="Google Shape;837;p65"/>
            <p:cNvSpPr/>
            <p:nvPr/>
          </p:nvSpPr>
          <p:spPr>
            <a:xfrm>
              <a:off x="6517841" y="2745170"/>
              <a:ext cx="1109700" cy="16680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65"/>
            <p:cNvSpPr/>
            <p:nvPr/>
          </p:nvSpPr>
          <p:spPr>
            <a:xfrm rot="-5400000">
              <a:off x="6238873" y="3024453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65"/>
            <p:cNvSpPr/>
            <p:nvPr/>
          </p:nvSpPr>
          <p:spPr>
            <a:xfrm rot="-5400000">
              <a:off x="6238873" y="3012061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p65"/>
            <p:cNvSpPr/>
            <p:nvPr/>
          </p:nvSpPr>
          <p:spPr>
            <a:xfrm>
              <a:off x="6954127" y="4329594"/>
              <a:ext cx="224700" cy="315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841" name="Google Shape;841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0000" y="804300"/>
            <a:ext cx="4404374" cy="2943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1"/>
          <p:cNvSpPr txBox="1"/>
          <p:nvPr>
            <p:ph type="title"/>
          </p:nvPr>
        </p:nvSpPr>
        <p:spPr>
          <a:xfrm>
            <a:off x="1297500" y="393750"/>
            <a:ext cx="3822900" cy="4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프로젝트 배경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21"/>
          <p:cNvSpPr txBox="1"/>
          <p:nvPr>
            <p:ph idx="1" type="body"/>
          </p:nvPr>
        </p:nvSpPr>
        <p:spPr>
          <a:xfrm>
            <a:off x="1650350" y="1565425"/>
            <a:ext cx="56646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Char char="●"/>
            </a:pPr>
            <a:r>
              <a:rPr lang="ko" sz="1900">
                <a:solidFill>
                  <a:srgbClr val="000000"/>
                </a:solidFill>
              </a:rPr>
              <a:t>포스트 코로나 시대로 언택트 시스템의 필요</a:t>
            </a:r>
            <a:br>
              <a:rPr lang="ko" sz="1900">
                <a:solidFill>
                  <a:srgbClr val="000000"/>
                </a:solidFill>
              </a:rPr>
            </a:br>
            <a:endParaRPr sz="1900">
              <a:solidFill>
                <a:srgbClr val="000000"/>
              </a:solidFill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Char char="●"/>
            </a:pPr>
            <a:r>
              <a:rPr lang="ko" sz="1900">
                <a:solidFill>
                  <a:srgbClr val="000000"/>
                </a:solidFill>
              </a:rPr>
              <a:t>매장 운영비에 큰 비중을 차지하는 인건비</a:t>
            </a:r>
            <a:br>
              <a:rPr lang="ko" sz="1900">
                <a:solidFill>
                  <a:srgbClr val="000000"/>
                </a:solidFill>
              </a:rPr>
            </a:br>
            <a:endParaRPr sz="1900">
              <a:solidFill>
                <a:srgbClr val="000000"/>
              </a:solidFill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Char char="●"/>
            </a:pPr>
            <a:r>
              <a:rPr lang="ko" sz="1900">
                <a:solidFill>
                  <a:srgbClr val="000000"/>
                </a:solidFill>
              </a:rPr>
              <a:t>매장 내 사용자의 데이터를 통해 인사이트를 만들어 내는 시스템 부재</a:t>
            </a:r>
            <a:endParaRPr sz="1900">
              <a:solidFill>
                <a:srgbClr val="000000"/>
              </a:solidFill>
            </a:endParaRPr>
          </a:p>
        </p:txBody>
      </p:sp>
      <p:sp>
        <p:nvSpPr>
          <p:cNvPr id="235" name="Google Shape;235;p21"/>
          <p:cNvSpPr/>
          <p:nvPr/>
        </p:nvSpPr>
        <p:spPr>
          <a:xfrm>
            <a:off x="7040600" y="3923575"/>
            <a:ext cx="2106350" cy="1222450"/>
          </a:xfrm>
          <a:custGeom>
            <a:rect b="b" l="l" r="r" t="t"/>
            <a:pathLst>
              <a:path extrusionOk="0" h="48898" w="84254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236" name="Google Shape;236;p21"/>
          <p:cNvSpPr txBox="1"/>
          <p:nvPr>
            <p:ph idx="4294967295" type="subTitle"/>
          </p:nvPr>
        </p:nvSpPr>
        <p:spPr>
          <a:xfrm>
            <a:off x="1297500" y="920250"/>
            <a:ext cx="7038900" cy="4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Char char="-"/>
            </a:pPr>
            <a:r>
              <a:rPr lang="ko">
                <a:solidFill>
                  <a:srgbClr val="FFFFFF"/>
                </a:solidFill>
              </a:rPr>
              <a:t>의도 및 필요성</a:t>
            </a:r>
            <a:endParaRPr/>
          </a:p>
        </p:txBody>
      </p:sp>
      <p:sp>
        <p:nvSpPr>
          <p:cNvPr id="237" name="Google Shape;237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5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p66"/>
          <p:cNvSpPr txBox="1"/>
          <p:nvPr>
            <p:ph type="title"/>
          </p:nvPr>
        </p:nvSpPr>
        <p:spPr>
          <a:xfrm>
            <a:off x="1297500" y="117525"/>
            <a:ext cx="7038900" cy="5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/>
              <a:t>제품 현황 (1)</a:t>
            </a:r>
            <a:endParaRPr sz="1400"/>
          </a:p>
        </p:txBody>
      </p:sp>
      <p:sp>
        <p:nvSpPr>
          <p:cNvPr id="847" name="Google Shape;847;p66"/>
          <p:cNvSpPr txBox="1"/>
          <p:nvPr>
            <p:ph idx="4294967295" type="body"/>
          </p:nvPr>
        </p:nvSpPr>
        <p:spPr>
          <a:xfrm>
            <a:off x="1105625" y="4073600"/>
            <a:ext cx="7991400" cy="9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ko"/>
              <a:t>카테고리별 제품 현황 출력</a:t>
            </a:r>
            <a:endParaRPr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ko"/>
              <a:t>잔여 재고 5개 미만의 제품 현황을 보여줌으로써 관리의 편리성을 높임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848" name="Google Shape;848;p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grpSp>
        <p:nvGrpSpPr>
          <p:cNvPr id="849" name="Google Shape;849;p66"/>
          <p:cNvGrpSpPr/>
          <p:nvPr/>
        </p:nvGrpSpPr>
        <p:grpSpPr>
          <a:xfrm rot="5400000">
            <a:off x="2170914" y="-234348"/>
            <a:ext cx="3377332" cy="5020847"/>
            <a:chOff x="6505573" y="2745170"/>
            <a:chExt cx="1122000" cy="1668000"/>
          </a:xfrm>
        </p:grpSpPr>
        <p:sp>
          <p:nvSpPr>
            <p:cNvPr id="850" name="Google Shape;850;p66"/>
            <p:cNvSpPr/>
            <p:nvPr/>
          </p:nvSpPr>
          <p:spPr>
            <a:xfrm>
              <a:off x="6517841" y="2745170"/>
              <a:ext cx="1109700" cy="16680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Google Shape;851;p66"/>
            <p:cNvSpPr/>
            <p:nvPr/>
          </p:nvSpPr>
          <p:spPr>
            <a:xfrm rot="-5400000">
              <a:off x="6238873" y="3024453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66"/>
            <p:cNvSpPr/>
            <p:nvPr/>
          </p:nvSpPr>
          <p:spPr>
            <a:xfrm rot="-5400000">
              <a:off x="6238873" y="3012061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66"/>
            <p:cNvSpPr/>
            <p:nvPr/>
          </p:nvSpPr>
          <p:spPr>
            <a:xfrm>
              <a:off x="6954127" y="4329594"/>
              <a:ext cx="224700" cy="315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854" name="Google Shape;854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8925" y="811250"/>
            <a:ext cx="4410374" cy="2913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8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p67"/>
          <p:cNvSpPr txBox="1"/>
          <p:nvPr>
            <p:ph type="title"/>
          </p:nvPr>
        </p:nvSpPr>
        <p:spPr>
          <a:xfrm>
            <a:off x="1297500" y="117525"/>
            <a:ext cx="7038900" cy="5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/>
              <a:t>제품 현황 (2)</a:t>
            </a:r>
            <a:endParaRPr sz="1400"/>
          </a:p>
        </p:txBody>
      </p:sp>
      <p:sp>
        <p:nvSpPr>
          <p:cNvPr id="860" name="Google Shape;860;p67"/>
          <p:cNvSpPr txBox="1"/>
          <p:nvPr>
            <p:ph idx="4294967295" type="body"/>
          </p:nvPr>
        </p:nvSpPr>
        <p:spPr>
          <a:xfrm>
            <a:off x="1082325" y="4073575"/>
            <a:ext cx="7991400" cy="9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ko"/>
              <a:t>제품 수정 / 추가 / 삭제 기능 구현</a:t>
            </a:r>
            <a:endParaRPr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ko"/>
              <a:t>제품명 Click 시 해당 Text 자동 생성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861" name="Google Shape;861;p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grpSp>
        <p:nvGrpSpPr>
          <p:cNvPr id="862" name="Google Shape;862;p67"/>
          <p:cNvGrpSpPr/>
          <p:nvPr/>
        </p:nvGrpSpPr>
        <p:grpSpPr>
          <a:xfrm rot="5400000">
            <a:off x="2170914" y="-234348"/>
            <a:ext cx="3377332" cy="5020847"/>
            <a:chOff x="6505573" y="2745170"/>
            <a:chExt cx="1122000" cy="1668000"/>
          </a:xfrm>
        </p:grpSpPr>
        <p:sp>
          <p:nvSpPr>
            <p:cNvPr id="863" name="Google Shape;863;p67"/>
            <p:cNvSpPr/>
            <p:nvPr/>
          </p:nvSpPr>
          <p:spPr>
            <a:xfrm>
              <a:off x="6517841" y="2745170"/>
              <a:ext cx="1109700" cy="16680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67"/>
            <p:cNvSpPr/>
            <p:nvPr/>
          </p:nvSpPr>
          <p:spPr>
            <a:xfrm rot="-5400000">
              <a:off x="6238873" y="3024453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67"/>
            <p:cNvSpPr/>
            <p:nvPr/>
          </p:nvSpPr>
          <p:spPr>
            <a:xfrm rot="-5400000">
              <a:off x="6238873" y="3012061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67"/>
            <p:cNvSpPr/>
            <p:nvPr/>
          </p:nvSpPr>
          <p:spPr>
            <a:xfrm>
              <a:off x="6954127" y="4329594"/>
              <a:ext cx="224700" cy="315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867" name="Google Shape;867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8400" y="804275"/>
            <a:ext cx="4445277" cy="2943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p68"/>
          <p:cNvSpPr txBox="1"/>
          <p:nvPr>
            <p:ph type="title"/>
          </p:nvPr>
        </p:nvSpPr>
        <p:spPr>
          <a:xfrm>
            <a:off x="1297500" y="117525"/>
            <a:ext cx="7038900" cy="5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/>
              <a:t>환불 </a:t>
            </a:r>
            <a:r>
              <a:rPr lang="ko" sz="1400"/>
              <a:t>현황</a:t>
            </a:r>
            <a:endParaRPr sz="1400"/>
          </a:p>
        </p:txBody>
      </p:sp>
      <p:sp>
        <p:nvSpPr>
          <p:cNvPr id="873" name="Google Shape;873;p68"/>
          <p:cNvSpPr txBox="1"/>
          <p:nvPr>
            <p:ph idx="4294967295" type="body"/>
          </p:nvPr>
        </p:nvSpPr>
        <p:spPr>
          <a:xfrm>
            <a:off x="1085350" y="4140925"/>
            <a:ext cx="7991400" cy="9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ko"/>
              <a:t>고객 환불 List 출력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874" name="Google Shape;874;p6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grpSp>
        <p:nvGrpSpPr>
          <p:cNvPr id="875" name="Google Shape;875;p68"/>
          <p:cNvGrpSpPr/>
          <p:nvPr/>
        </p:nvGrpSpPr>
        <p:grpSpPr>
          <a:xfrm rot="5400000">
            <a:off x="2170914" y="-234348"/>
            <a:ext cx="3377332" cy="5020847"/>
            <a:chOff x="6505573" y="2745170"/>
            <a:chExt cx="1122000" cy="1668000"/>
          </a:xfrm>
        </p:grpSpPr>
        <p:sp>
          <p:nvSpPr>
            <p:cNvPr id="876" name="Google Shape;876;p68"/>
            <p:cNvSpPr/>
            <p:nvPr/>
          </p:nvSpPr>
          <p:spPr>
            <a:xfrm>
              <a:off x="6517841" y="2745170"/>
              <a:ext cx="1109700" cy="16680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" name="Google Shape;877;p68"/>
            <p:cNvSpPr/>
            <p:nvPr/>
          </p:nvSpPr>
          <p:spPr>
            <a:xfrm rot="-5400000">
              <a:off x="6238873" y="3024453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" name="Google Shape;878;p68"/>
            <p:cNvSpPr/>
            <p:nvPr/>
          </p:nvSpPr>
          <p:spPr>
            <a:xfrm rot="-5400000">
              <a:off x="6238873" y="3012061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" name="Google Shape;879;p68"/>
            <p:cNvSpPr/>
            <p:nvPr/>
          </p:nvSpPr>
          <p:spPr>
            <a:xfrm>
              <a:off x="6954127" y="4329594"/>
              <a:ext cx="224700" cy="315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880" name="Google Shape;880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5650" y="826613"/>
            <a:ext cx="4410376" cy="289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4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69"/>
          <p:cNvSpPr txBox="1"/>
          <p:nvPr>
            <p:ph type="title"/>
          </p:nvPr>
        </p:nvSpPr>
        <p:spPr>
          <a:xfrm>
            <a:off x="823850" y="2053000"/>
            <a:ext cx="50235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개발결과 (매장 / 자판기 IoT)</a:t>
            </a:r>
            <a:endParaRPr/>
          </a:p>
        </p:txBody>
      </p:sp>
      <p:sp>
        <p:nvSpPr>
          <p:cNvPr id="886" name="Google Shape;886;p6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0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p70"/>
          <p:cNvSpPr txBox="1"/>
          <p:nvPr>
            <p:ph type="title"/>
          </p:nvPr>
        </p:nvSpPr>
        <p:spPr>
          <a:xfrm>
            <a:off x="1297500" y="117525"/>
            <a:ext cx="7038900" cy="5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매장 IoT</a:t>
            </a:r>
            <a:endParaRPr/>
          </a:p>
        </p:txBody>
      </p:sp>
      <p:sp>
        <p:nvSpPr>
          <p:cNvPr id="892" name="Google Shape;892;p7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893" name="Google Shape;893;p70"/>
          <p:cNvSpPr txBox="1"/>
          <p:nvPr>
            <p:ph idx="1" type="subTitle"/>
          </p:nvPr>
        </p:nvSpPr>
        <p:spPr>
          <a:xfrm>
            <a:off x="1297450" y="698900"/>
            <a:ext cx="7038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94" name="Google Shape;894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0012" y="1141275"/>
            <a:ext cx="2809651" cy="3746202"/>
          </a:xfrm>
          <a:prstGeom prst="rect">
            <a:avLst/>
          </a:prstGeom>
          <a:noFill/>
          <a:ln>
            <a:noFill/>
          </a:ln>
        </p:spPr>
      </p:pic>
      <p:pic>
        <p:nvPicPr>
          <p:cNvPr id="895" name="Google Shape;895;p70"/>
          <p:cNvPicPr preferRelativeResize="0"/>
          <p:nvPr/>
        </p:nvPicPr>
        <p:blipFill rotWithShape="1">
          <a:blip r:embed="rId4">
            <a:alphaModFix/>
          </a:blip>
          <a:srcRect b="0" l="31840" r="16429" t="0"/>
          <a:stretch/>
        </p:blipFill>
        <p:spPr>
          <a:xfrm>
            <a:off x="1297503" y="1361475"/>
            <a:ext cx="3579726" cy="33314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9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p71"/>
          <p:cNvSpPr txBox="1"/>
          <p:nvPr>
            <p:ph type="title"/>
          </p:nvPr>
        </p:nvSpPr>
        <p:spPr>
          <a:xfrm>
            <a:off x="1297500" y="117525"/>
            <a:ext cx="7038900" cy="5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자판기</a:t>
            </a:r>
            <a:r>
              <a:rPr lang="ko"/>
              <a:t> IoT</a:t>
            </a:r>
            <a:endParaRPr/>
          </a:p>
        </p:txBody>
      </p:sp>
      <p:sp>
        <p:nvSpPr>
          <p:cNvPr id="901" name="Google Shape;901;p7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902" name="Google Shape;902;p71"/>
          <p:cNvSpPr txBox="1"/>
          <p:nvPr>
            <p:ph idx="1" type="subTitle"/>
          </p:nvPr>
        </p:nvSpPr>
        <p:spPr>
          <a:xfrm>
            <a:off x="1297450" y="698900"/>
            <a:ext cx="7038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03" name="Google Shape;903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7500" y="1133900"/>
            <a:ext cx="4994932" cy="3746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04" name="Google Shape;904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70654" y="1156100"/>
            <a:ext cx="1236597" cy="1648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05" name="Google Shape;905;p7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70651" y="2868475"/>
            <a:ext cx="1508711" cy="2011625"/>
          </a:xfrm>
          <a:prstGeom prst="rect">
            <a:avLst/>
          </a:prstGeom>
          <a:noFill/>
          <a:ln>
            <a:noFill/>
          </a:ln>
        </p:spPr>
      </p:pic>
      <p:sp>
        <p:nvSpPr>
          <p:cNvPr id="906" name="Google Shape;906;p71"/>
          <p:cNvSpPr txBox="1"/>
          <p:nvPr/>
        </p:nvSpPr>
        <p:spPr>
          <a:xfrm>
            <a:off x="7874375" y="1765700"/>
            <a:ext cx="1021200" cy="46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Nanum Gothic"/>
                <a:ea typeface="Nanum Gothic"/>
                <a:cs typeface="Nanum Gothic"/>
                <a:sym typeface="Nanum Gothic"/>
              </a:rPr>
              <a:t>QR 스캐너</a:t>
            </a:r>
            <a:endParaRPr sz="10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907" name="Google Shape;907;p71"/>
          <p:cNvSpPr txBox="1"/>
          <p:nvPr/>
        </p:nvSpPr>
        <p:spPr>
          <a:xfrm>
            <a:off x="8102975" y="3719788"/>
            <a:ext cx="1021200" cy="46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Nanum Gothic"/>
                <a:ea typeface="Nanum Gothic"/>
                <a:cs typeface="Nanum Gothic"/>
                <a:sym typeface="Nanum Gothic"/>
              </a:rPr>
              <a:t>뒷면</a:t>
            </a:r>
            <a:endParaRPr sz="1000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p72"/>
          <p:cNvSpPr txBox="1"/>
          <p:nvPr>
            <p:ph type="title"/>
          </p:nvPr>
        </p:nvSpPr>
        <p:spPr>
          <a:xfrm>
            <a:off x="1297500" y="117525"/>
            <a:ext cx="7038900" cy="5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/>
              <a:t>매장 IoT 작동영상</a:t>
            </a:r>
            <a:endParaRPr sz="1400"/>
          </a:p>
        </p:txBody>
      </p:sp>
      <p:pic>
        <p:nvPicPr>
          <p:cNvPr id="913" name="Google Shape;913;p72" title="2조 매장 IoT 작동영상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83375" y="537600"/>
            <a:ext cx="7486901" cy="4268350"/>
          </a:xfrm>
          <a:prstGeom prst="rect">
            <a:avLst/>
          </a:prstGeom>
          <a:noFill/>
          <a:ln>
            <a:noFill/>
          </a:ln>
        </p:spPr>
      </p:pic>
      <p:sp>
        <p:nvSpPr>
          <p:cNvPr id="914" name="Google Shape;914;p7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915" name="Google Shape;915;p72"/>
          <p:cNvSpPr txBox="1"/>
          <p:nvPr>
            <p:ph idx="1" type="subTitle"/>
          </p:nvPr>
        </p:nvSpPr>
        <p:spPr>
          <a:xfrm>
            <a:off x="1297450" y="698900"/>
            <a:ext cx="7038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9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p73"/>
          <p:cNvSpPr txBox="1"/>
          <p:nvPr>
            <p:ph type="title"/>
          </p:nvPr>
        </p:nvSpPr>
        <p:spPr>
          <a:xfrm>
            <a:off x="1297500" y="117525"/>
            <a:ext cx="7038900" cy="5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/>
              <a:t>자판기</a:t>
            </a:r>
            <a:r>
              <a:rPr lang="ko" sz="1400"/>
              <a:t> IoT 작동영상</a:t>
            </a:r>
            <a:endParaRPr sz="1400"/>
          </a:p>
        </p:txBody>
      </p:sp>
      <p:pic>
        <p:nvPicPr>
          <p:cNvPr id="921" name="Google Shape;921;p73" title="2조 자판기 모터 작동영상.MO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73625" y="519853"/>
            <a:ext cx="5942176" cy="44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922" name="Google Shape;922;p7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923" name="Google Shape;923;p73"/>
          <p:cNvSpPr txBox="1"/>
          <p:nvPr>
            <p:ph idx="1" type="subTitle"/>
          </p:nvPr>
        </p:nvSpPr>
        <p:spPr>
          <a:xfrm>
            <a:off x="1297450" y="698900"/>
            <a:ext cx="7038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7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p7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929" name="Google Shape;929;p74"/>
          <p:cNvSpPr txBox="1"/>
          <p:nvPr>
            <p:ph type="title"/>
          </p:nvPr>
        </p:nvSpPr>
        <p:spPr>
          <a:xfrm>
            <a:off x="1297500" y="117525"/>
            <a:ext cx="7038900" cy="5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기대효과</a:t>
            </a:r>
            <a:endParaRPr/>
          </a:p>
        </p:txBody>
      </p:sp>
      <p:pic>
        <p:nvPicPr>
          <p:cNvPr id="930" name="Google Shape;930;p74"/>
          <p:cNvPicPr preferRelativeResize="0"/>
          <p:nvPr/>
        </p:nvPicPr>
        <p:blipFill rotWithShape="1">
          <a:blip r:embed="rId4">
            <a:alphaModFix/>
          </a:blip>
          <a:srcRect b="9153" l="0" r="-908" t="19223"/>
          <a:stretch/>
        </p:blipFill>
        <p:spPr>
          <a:xfrm>
            <a:off x="511500" y="1278719"/>
            <a:ext cx="8509651" cy="33974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4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p75"/>
          <p:cNvSpPr txBox="1"/>
          <p:nvPr>
            <p:ph type="title"/>
          </p:nvPr>
        </p:nvSpPr>
        <p:spPr>
          <a:xfrm>
            <a:off x="1297500" y="117525"/>
            <a:ext cx="7038900" cy="5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기대효과</a:t>
            </a:r>
            <a:endParaRPr/>
          </a:p>
        </p:txBody>
      </p:sp>
      <p:sp>
        <p:nvSpPr>
          <p:cNvPr id="936" name="Google Shape;936;p75"/>
          <p:cNvSpPr txBox="1"/>
          <p:nvPr>
            <p:ph idx="1" type="subTitle"/>
          </p:nvPr>
        </p:nvSpPr>
        <p:spPr>
          <a:xfrm>
            <a:off x="1297500" y="1304000"/>
            <a:ext cx="7038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ko" sz="1400">
                <a:solidFill>
                  <a:srgbClr val="000000"/>
                </a:solidFill>
              </a:rPr>
              <a:t>사용자 어플리케이션에서 클릭 로그를 수집 및 분석을 통해 가치 창출</a:t>
            </a:r>
            <a:endParaRPr sz="1400">
              <a:solidFill>
                <a:srgbClr val="000000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</a:pPr>
            <a:r>
              <a:rPr lang="ko" sz="1200">
                <a:solidFill>
                  <a:srgbClr val="000000"/>
                </a:solidFill>
              </a:rPr>
              <a:t>상향식 접근법(Bottom up Approach)를 통해 가치를 창출할 수 있는 주제를 생성</a:t>
            </a:r>
            <a:endParaRPr sz="1200">
              <a:solidFill>
                <a:srgbClr val="000000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</a:pPr>
            <a:r>
              <a:rPr lang="ko" sz="1200">
                <a:solidFill>
                  <a:srgbClr val="000000"/>
                </a:solidFill>
              </a:rPr>
              <a:t>데이터 마이닝 시스템을 구축하여 가치 창출</a:t>
            </a:r>
            <a:br>
              <a:rPr lang="ko" sz="1200">
                <a:solidFill>
                  <a:srgbClr val="000000"/>
                </a:solidFill>
              </a:rPr>
            </a:br>
            <a:endParaRPr sz="1200"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ko" sz="1400">
                <a:solidFill>
                  <a:srgbClr val="000000"/>
                </a:solidFill>
              </a:rPr>
              <a:t>SCM(Supply Chain Management) 시스템 구축</a:t>
            </a:r>
            <a:endParaRPr sz="1400">
              <a:solidFill>
                <a:srgbClr val="000000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</a:pPr>
            <a:r>
              <a:rPr lang="ko" sz="1200">
                <a:solidFill>
                  <a:srgbClr val="000000"/>
                </a:solidFill>
              </a:rPr>
              <a:t>소요 일정을 예측하여 소비될 제품을 준비</a:t>
            </a:r>
            <a:endParaRPr sz="1200">
              <a:solidFill>
                <a:srgbClr val="000000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</a:pPr>
            <a:r>
              <a:rPr lang="ko" sz="1200">
                <a:solidFill>
                  <a:srgbClr val="000000"/>
                </a:solidFill>
              </a:rPr>
              <a:t>공급망 설계에 있어 효율적 공급망 구축하여 가격 경쟁력 획득</a:t>
            </a:r>
            <a:br>
              <a:rPr lang="ko" sz="1200">
                <a:solidFill>
                  <a:srgbClr val="000000"/>
                </a:solidFill>
              </a:rPr>
            </a:br>
            <a:endParaRPr sz="1200"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ko" sz="1400">
                <a:solidFill>
                  <a:srgbClr val="000000"/>
                </a:solidFill>
              </a:rPr>
              <a:t>CRM(Customer Relation Management) 구축</a:t>
            </a:r>
            <a:endParaRPr sz="1400">
              <a:solidFill>
                <a:srgbClr val="000000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</a:pPr>
            <a:r>
              <a:rPr lang="ko" sz="1200">
                <a:solidFill>
                  <a:srgbClr val="000000"/>
                </a:solidFill>
              </a:rPr>
              <a:t>고객 데이터 마트 구축을 통한 분석</a:t>
            </a:r>
            <a:endParaRPr sz="1200">
              <a:solidFill>
                <a:srgbClr val="000000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</a:pPr>
            <a:r>
              <a:rPr lang="ko" sz="1200">
                <a:solidFill>
                  <a:srgbClr val="000000"/>
                </a:solidFill>
              </a:rPr>
              <a:t>고객과의 커뮤니케이션 및 마케팅 활동을 통해 고객 생애 가치 향상 </a:t>
            </a:r>
            <a:endParaRPr sz="1200">
              <a:solidFill>
                <a:srgbClr val="000000"/>
              </a:solidFill>
            </a:endParaRPr>
          </a:p>
        </p:txBody>
      </p:sp>
      <p:sp>
        <p:nvSpPr>
          <p:cNvPr id="937" name="Google Shape;937;p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2"/>
          <p:cNvSpPr txBox="1"/>
          <p:nvPr>
            <p:ph type="title"/>
          </p:nvPr>
        </p:nvSpPr>
        <p:spPr>
          <a:xfrm>
            <a:off x="1297500" y="117525"/>
            <a:ext cx="7038900" cy="5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사례조사</a:t>
            </a:r>
            <a:endParaRPr/>
          </a:p>
        </p:txBody>
      </p:sp>
      <p:pic>
        <p:nvPicPr>
          <p:cNvPr id="243" name="Google Shape;24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1100" y="2270780"/>
            <a:ext cx="2676526" cy="13408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81100" y="1212700"/>
            <a:ext cx="2676526" cy="1002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09500" y="1212700"/>
            <a:ext cx="3926900" cy="2398950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22"/>
          <p:cNvSpPr txBox="1"/>
          <p:nvPr/>
        </p:nvSpPr>
        <p:spPr>
          <a:xfrm>
            <a:off x="1083175" y="4109575"/>
            <a:ext cx="7373100" cy="7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ko" sz="1300">
                <a:latin typeface="Nanum Gothic"/>
                <a:ea typeface="Nanum Gothic"/>
                <a:cs typeface="Nanum Gothic"/>
                <a:sym typeface="Nanum Gothic"/>
              </a:rPr>
              <a:t>현재 해외에는 </a:t>
            </a:r>
            <a:r>
              <a:rPr b="1" lang="ko" sz="1300">
                <a:latin typeface="Nanum Gothic"/>
                <a:ea typeface="Nanum Gothic"/>
                <a:cs typeface="Nanum Gothic"/>
                <a:sym typeface="Nanum Gothic"/>
              </a:rPr>
              <a:t>미국의 아마존고</a:t>
            </a:r>
            <a:r>
              <a:rPr lang="ko" sz="1300">
                <a:latin typeface="Nanum Gothic"/>
                <a:ea typeface="Nanum Gothic"/>
                <a:cs typeface="Nanum Gothic"/>
                <a:sym typeface="Nanum Gothic"/>
              </a:rPr>
              <a:t>와 같은 무인 매장 사례가 등장하고 있으며 국내에는 </a:t>
            </a:r>
            <a:r>
              <a:rPr b="1" lang="ko" sz="1300">
                <a:latin typeface="Nanum Gothic"/>
                <a:ea typeface="Nanum Gothic"/>
                <a:cs typeface="Nanum Gothic"/>
                <a:sym typeface="Nanum Gothic"/>
              </a:rPr>
              <a:t>세븐일레븐 시그니쳐, GS 편의점</a:t>
            </a:r>
            <a:r>
              <a:rPr lang="ko" sz="1300">
                <a:latin typeface="Nanum Gothic"/>
                <a:ea typeface="Nanum Gothic"/>
                <a:cs typeface="Nanum Gothic"/>
                <a:sym typeface="Nanum Gothic"/>
              </a:rPr>
              <a:t> 등 여러 매장에서 무인시스템을 도입중임. 이외에 중국 등지에도 여러 기술들을 복합 활용한 무인매장이 늘어나는 추세.</a:t>
            </a:r>
            <a:endParaRPr i="0" sz="1300" u="none" cap="none" strike="noStrike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47" name="Google Shape;247;p22"/>
          <p:cNvSpPr txBox="1"/>
          <p:nvPr/>
        </p:nvSpPr>
        <p:spPr>
          <a:xfrm>
            <a:off x="1962538" y="3667450"/>
            <a:ext cx="1349400" cy="3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ko" sz="1100">
                <a:latin typeface="Nanum Gothic"/>
                <a:ea typeface="Nanum Gothic"/>
                <a:cs typeface="Nanum Gothic"/>
                <a:sym typeface="Nanum Gothic"/>
              </a:rPr>
              <a:t>미국 아마존고</a:t>
            </a:r>
            <a:endParaRPr i="0" sz="1100" u="none" cap="none" strike="noStrike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48" name="Google Shape;248;p22"/>
          <p:cNvSpPr txBox="1"/>
          <p:nvPr/>
        </p:nvSpPr>
        <p:spPr>
          <a:xfrm>
            <a:off x="5394925" y="3667450"/>
            <a:ext cx="2534700" cy="3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ko" sz="1100">
                <a:latin typeface="Nanum Gothic"/>
                <a:ea typeface="Nanum Gothic"/>
                <a:cs typeface="Nanum Gothic"/>
                <a:sym typeface="Nanum Gothic"/>
              </a:rPr>
              <a:t>국내 세븐일레븐 시그니쳐 매장</a:t>
            </a:r>
            <a:endParaRPr i="0" sz="1100" u="none" cap="none" strike="noStrike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49" name="Google Shape;249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250" name="Google Shape;250;p22"/>
          <p:cNvSpPr txBox="1"/>
          <p:nvPr>
            <p:ph idx="1" type="subTitle"/>
          </p:nvPr>
        </p:nvSpPr>
        <p:spPr>
          <a:xfrm>
            <a:off x="1297450" y="698900"/>
            <a:ext cx="7038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p76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느낀점</a:t>
            </a:r>
            <a:endParaRPr/>
          </a:p>
        </p:txBody>
      </p:sp>
      <p:sp>
        <p:nvSpPr>
          <p:cNvPr id="943" name="Google Shape;943;p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7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Google Shape;948;p77"/>
          <p:cNvSpPr txBox="1"/>
          <p:nvPr>
            <p:ph type="title"/>
          </p:nvPr>
        </p:nvSpPr>
        <p:spPr>
          <a:xfrm>
            <a:off x="1297500" y="117525"/>
            <a:ext cx="7038900" cy="5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느낀점  </a:t>
            </a:r>
            <a:endParaRPr/>
          </a:p>
        </p:txBody>
      </p:sp>
      <p:graphicFrame>
        <p:nvGraphicFramePr>
          <p:cNvPr id="949" name="Google Shape;949;p77"/>
          <p:cNvGraphicFramePr/>
          <p:nvPr/>
        </p:nvGraphicFramePr>
        <p:xfrm>
          <a:off x="260400" y="1093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{D0499FBE-7572-4BEA-A4EA-C71D5FBEE8C2}</a:tableStyleId>
              </a:tblPr>
              <a:tblGrid>
                <a:gridCol w="735000"/>
                <a:gridCol w="1410075"/>
                <a:gridCol w="1088625"/>
                <a:gridCol w="1077900"/>
                <a:gridCol w="1077900"/>
                <a:gridCol w="1077900"/>
                <a:gridCol w="1077900"/>
                <a:gridCol w="1077900"/>
              </a:tblGrid>
              <a:tr h="733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chemeClr val="lt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구분</a:t>
                      </a:r>
                      <a:endParaRPr b="1" sz="1000">
                        <a:solidFill>
                          <a:schemeClr val="lt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 gridSpan="7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chemeClr val="lt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느낀점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 hMerge="1"/>
                <a:tc hMerge="1"/>
                <a:tc hMerge="1"/>
                <a:tc hMerge="1"/>
                <a:tc hMerge="1"/>
                <a:tc hMerge="1"/>
              </a:tr>
              <a:tr h="895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Web / Android</a:t>
                      </a:r>
                      <a:endParaRPr b="1" sz="11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 gridSpan="7">
                  <a:txBody>
                    <a:bodyPr/>
                    <a:lstStyle/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Font typeface="Nanum Gothic"/>
                        <a:buChar char="-"/>
                      </a:pPr>
                      <a:r>
                        <a:rPr b="1" lang="ko" sz="11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Web App</a:t>
                      </a:r>
                      <a:r>
                        <a:rPr lang="ko" sz="11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과 </a:t>
                      </a:r>
                      <a:r>
                        <a:rPr b="1" lang="ko" sz="11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Android App</a:t>
                      </a:r>
                      <a:r>
                        <a:rPr lang="ko" sz="11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을 모두 다루어 볼 수 있다는 점이 좋았음</a:t>
                      </a:r>
                      <a:endParaRPr sz="11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Font typeface="Nanum Gothic"/>
                        <a:buChar char="-"/>
                      </a:pPr>
                      <a:r>
                        <a:rPr lang="ko" sz="11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새로운 기술을 배우고 문제가 생겼을 때 검색을 통해 직접 해결해 결과를 만들어 내는 것에서 성취감을 느꼈음</a:t>
                      </a:r>
                      <a:endParaRPr sz="11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Font typeface="Nanum Gothic"/>
                        <a:buChar char="-"/>
                      </a:pPr>
                      <a:r>
                        <a:rPr lang="ko" sz="11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다양한 차트와 그래프를 활용하여 </a:t>
                      </a:r>
                      <a:r>
                        <a:rPr b="1" lang="ko" sz="11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데이터를 시각화</a:t>
                      </a:r>
                      <a:r>
                        <a:rPr lang="ko" sz="11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하는 부분이 재밌었음</a:t>
                      </a:r>
                      <a:endParaRPr sz="11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 hMerge="1"/>
                <a:tc hMerge="1"/>
                <a:tc hMerge="1"/>
                <a:tc hMerge="1"/>
                <a:tc hMerge="1"/>
                <a:tc hMerge="1"/>
              </a:tr>
              <a:tr h="1265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IoT</a:t>
                      </a:r>
                      <a:endParaRPr b="1" sz="11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 gridSpan="7">
                  <a:txBody>
                    <a:bodyPr/>
                    <a:lstStyle/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Char char="-"/>
                      </a:pPr>
                      <a:r>
                        <a:rPr b="1" lang="ko" sz="11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다양한 IoT 장비</a:t>
                      </a:r>
                      <a:r>
                        <a:rPr lang="ko" sz="11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를 접해볼 수 있었음</a:t>
                      </a:r>
                      <a:endParaRPr sz="11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Char char="-"/>
                      </a:pPr>
                      <a:r>
                        <a:rPr b="1" lang="ko" sz="11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통신규약</a:t>
                      </a:r>
                      <a:r>
                        <a:rPr lang="ko" sz="11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(ID:value&amp;ID:value..)을 정함으로, 각 업무 통합시 필요한 데이터만 받으면 되서 편리했음</a:t>
                      </a:r>
                      <a:endParaRPr sz="11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Char char="-"/>
                      </a:pPr>
                      <a:r>
                        <a:rPr lang="ko" sz="11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기존 Delay 방식으로 하면, 한 장비가 작동하는 동안 다른 장비가 작동하지 못하는데, 인터벌과 If / else의 조합으로 </a:t>
                      </a:r>
                      <a:r>
                        <a:rPr b="1" lang="ko" sz="11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여러 장비가 동시</a:t>
                      </a:r>
                      <a:r>
                        <a:rPr lang="ko" sz="11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에 작동하도록 구현하여 성취감이 생김</a:t>
                      </a:r>
                      <a:endParaRPr sz="11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Char char="-"/>
                      </a:pPr>
                      <a:r>
                        <a:rPr lang="ko" sz="11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장비 성능상 매우 느리게 작동했는데, Jar 파일을 이용하는 등 </a:t>
                      </a:r>
                      <a:r>
                        <a:rPr b="1" lang="ko" sz="11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장비의 적은 자원을 효율적으로 사용</a:t>
                      </a:r>
                      <a:r>
                        <a:rPr lang="ko" sz="11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하기 위해 노력함</a:t>
                      </a:r>
                      <a:endParaRPr sz="11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Font typeface="Nanum Gothic"/>
                        <a:buChar char="-"/>
                      </a:pPr>
                      <a:r>
                        <a:rPr lang="ko" sz="11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Serial 통신과 TCP/IP를 연동하여 장비를 작동 시킬 수 있어 신기하고 재밌었음</a:t>
                      </a:r>
                      <a:endParaRPr sz="11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 hMerge="1"/>
                <a:tc hMerge="1"/>
                <a:tc hMerge="1"/>
                <a:tc hMerge="1"/>
                <a:tc hMerge="1"/>
                <a:tc hMerge="1"/>
              </a:tr>
              <a:tr h="728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TCP / IP 서버 구축</a:t>
                      </a:r>
                      <a:endParaRPr b="1" sz="11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 gridSpan="7">
                  <a:txBody>
                    <a:bodyPr/>
                    <a:lstStyle/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Char char="-"/>
                      </a:pPr>
                      <a:r>
                        <a:rPr lang="ko" sz="11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Local 환경이 아닌 </a:t>
                      </a:r>
                      <a:r>
                        <a:rPr b="1" lang="ko" sz="11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AWS환경으로 구축</a:t>
                      </a:r>
                      <a:r>
                        <a:rPr lang="ko" sz="11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하면서 어려움도 있었지만 해결하며 재밌었음</a:t>
                      </a:r>
                      <a:endParaRPr sz="11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Char char="-"/>
                      </a:pPr>
                      <a:r>
                        <a:rPr lang="ko" sz="11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특히, 컴퓨터의 IP가 중복되는 문제가 있었는데, 이를 다른 방식으로 해결하여 </a:t>
                      </a:r>
                      <a:r>
                        <a:rPr b="1" lang="ko" sz="11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서버문제를 해결</a:t>
                      </a:r>
                      <a:r>
                        <a:rPr lang="ko" sz="11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했음</a:t>
                      </a:r>
                      <a:endParaRPr sz="11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 hMerge="1"/>
                <a:tc hMerge="1"/>
                <a:tc hMerge="1"/>
                <a:tc hMerge="1"/>
                <a:tc hMerge="1"/>
                <a:tc hMerge="1"/>
              </a:tr>
            </a:tbl>
          </a:graphicData>
        </a:graphic>
      </p:graphicFrame>
      <p:sp>
        <p:nvSpPr>
          <p:cNvPr id="950" name="Google Shape;950;p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951" name="Google Shape;951;p77"/>
          <p:cNvSpPr txBox="1"/>
          <p:nvPr>
            <p:ph idx="1" type="subTitle"/>
          </p:nvPr>
        </p:nvSpPr>
        <p:spPr>
          <a:xfrm>
            <a:off x="1297450" y="698900"/>
            <a:ext cx="7038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5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Google Shape;956;p78"/>
          <p:cNvSpPr txBox="1"/>
          <p:nvPr>
            <p:ph type="title"/>
          </p:nvPr>
        </p:nvSpPr>
        <p:spPr>
          <a:xfrm>
            <a:off x="1297500" y="117525"/>
            <a:ext cx="7038900" cy="5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느낀점 </a:t>
            </a:r>
            <a:endParaRPr/>
          </a:p>
        </p:txBody>
      </p:sp>
      <p:graphicFrame>
        <p:nvGraphicFramePr>
          <p:cNvPr id="957" name="Google Shape;957;p78"/>
          <p:cNvGraphicFramePr/>
          <p:nvPr/>
        </p:nvGraphicFramePr>
        <p:xfrm>
          <a:off x="260400" y="10886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{D0499FBE-7572-4BEA-A4EA-C71D5FBEE8C2}</a:tableStyleId>
              </a:tblPr>
              <a:tblGrid>
                <a:gridCol w="735000"/>
                <a:gridCol w="1410075"/>
                <a:gridCol w="1088625"/>
                <a:gridCol w="1077900"/>
                <a:gridCol w="1077900"/>
                <a:gridCol w="1077900"/>
                <a:gridCol w="1077900"/>
                <a:gridCol w="1077900"/>
              </a:tblGrid>
              <a:tr h="7242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chemeClr val="lt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구분</a:t>
                      </a:r>
                      <a:endParaRPr b="1" sz="1000">
                        <a:solidFill>
                          <a:schemeClr val="lt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 gridSpan="7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chemeClr val="lt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느낀점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 hMerge="1"/>
                <a:tc hMerge="1"/>
                <a:tc hMerge="1"/>
                <a:tc hMerge="1"/>
                <a:tc hMerge="1"/>
                <a:tc hMerge="1"/>
              </a:tr>
              <a:tr h="9124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프로젝트 관리</a:t>
                      </a:r>
                      <a:endParaRPr b="1" sz="11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 gridSpan="7">
                  <a:txBody>
                    <a:bodyPr/>
                    <a:lstStyle/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Font typeface="Nanum Gothic"/>
                        <a:buChar char="-"/>
                      </a:pPr>
                      <a:r>
                        <a:rPr lang="ko" sz="11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Git hub</a:t>
                      </a:r>
                      <a:r>
                        <a:rPr lang="ko" sz="11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를 활용하여 코드를 관리하였고, 각자 코드가 겹치지 않도록 관리하여 편리하고 효과적으로 프로젝트 진행</a:t>
                      </a:r>
                      <a:endParaRPr sz="11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Font typeface="Nanum Gothic"/>
                        <a:buChar char="-"/>
                      </a:pPr>
                      <a:r>
                        <a:rPr lang="ko" sz="11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Slack, Trello, Google Drive, Zoom등을 활용하여</a:t>
                      </a:r>
                      <a:r>
                        <a:rPr b="1" lang="ko" sz="11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비대면 환경</a:t>
                      </a:r>
                      <a:r>
                        <a:rPr lang="ko" sz="11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에서도 </a:t>
                      </a:r>
                      <a:r>
                        <a:rPr b="1" lang="ko" sz="11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프로젝트 진행</a:t>
                      </a:r>
                      <a:r>
                        <a:rPr lang="ko" sz="11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가능 하였음</a:t>
                      </a:r>
                      <a:endParaRPr sz="11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Font typeface="Nanum Gothic"/>
                        <a:buChar char="-"/>
                      </a:pPr>
                      <a:r>
                        <a:rPr lang="ko" sz="11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매주 계획서와 WBS를 작성하고 완성도를 꾸준히 확인하여 </a:t>
                      </a:r>
                      <a:r>
                        <a:rPr b="1" lang="ko" sz="11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목표시간</a:t>
                      </a:r>
                      <a:r>
                        <a:rPr lang="ko" sz="11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안에 </a:t>
                      </a:r>
                      <a:r>
                        <a:rPr b="1" lang="ko" sz="11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프로젝트 완성</a:t>
                      </a:r>
                      <a:endParaRPr b="1" sz="11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 hMerge="1"/>
                <a:tc hMerge="1"/>
                <a:tc hMerge="1"/>
                <a:tc hMerge="1"/>
                <a:tc hMerge="1"/>
                <a:tc hMerge="1"/>
              </a:tr>
              <a:tr h="9124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취업 /</a:t>
                      </a:r>
                      <a:endParaRPr b="1" sz="11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진로</a:t>
                      </a:r>
                      <a:endParaRPr b="1" sz="11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 gridSpan="7">
                  <a:txBody>
                    <a:bodyPr/>
                    <a:lstStyle/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Font typeface="Nanum Gothic"/>
                        <a:buChar char="-"/>
                      </a:pPr>
                      <a:r>
                        <a:rPr lang="ko" sz="11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제안서, RFP, 결과보고서 등 실무에 직접 쓰이는 문서들을 작성하고  </a:t>
                      </a:r>
                      <a:r>
                        <a:rPr b="1" lang="ko" sz="11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실무와 유사한 경험</a:t>
                      </a:r>
                      <a:r>
                        <a:rPr lang="ko" sz="11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을 쌓을 수 있었음</a:t>
                      </a:r>
                      <a:endParaRPr sz="11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Font typeface="Nanum Gothic"/>
                        <a:buChar char="-"/>
                      </a:pPr>
                      <a:r>
                        <a:rPr lang="ko" sz="11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QR코드와 IoT 등 실제 생활에서 많이 이용되는 기능을 구현해볼 수 있었음</a:t>
                      </a:r>
                      <a:endParaRPr sz="11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Font typeface="Nanum Gothic"/>
                        <a:buChar char="-"/>
                      </a:pPr>
                      <a:r>
                        <a:rPr lang="ko" sz="11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Web App, Android App, IoT, 빅데이터 등 다양한 분야를 접해보고 응용해보면서 </a:t>
                      </a:r>
                      <a:r>
                        <a:rPr b="1" lang="ko" sz="11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진로설계에 도움</a:t>
                      </a:r>
                      <a:r>
                        <a:rPr lang="ko" sz="11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이 되었음</a:t>
                      </a:r>
                      <a:endParaRPr sz="11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 hMerge="1"/>
                <a:tc hMerge="1"/>
                <a:tc hMerge="1"/>
                <a:tc hMerge="1"/>
                <a:tc hMerge="1"/>
                <a:tc hMerge="1"/>
              </a:tr>
              <a:tr h="9124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팀 워크</a:t>
                      </a:r>
                      <a:endParaRPr b="1" sz="11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 gridSpan="7">
                  <a:txBody>
                    <a:bodyPr/>
                    <a:lstStyle/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Font typeface="Nanum Gothic"/>
                        <a:buChar char="-"/>
                      </a:pPr>
                      <a:r>
                        <a:rPr lang="ko" sz="11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팀원들과 협업을 통해 규약을 맞추고 코드를 수정해가는 과정에서 </a:t>
                      </a:r>
                      <a:r>
                        <a:rPr b="1" lang="ko" sz="11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커뮤니케이션 능력</a:t>
                      </a:r>
                      <a:r>
                        <a:rPr lang="ko" sz="11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을 배우며 한 단계 더 성장 할 수 있었음</a:t>
                      </a:r>
                      <a:endParaRPr sz="11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Font typeface="Nanum Gothic"/>
                        <a:buChar char="-"/>
                      </a:pPr>
                      <a:r>
                        <a:rPr lang="ko" sz="11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팀원들과 작은 부분도 충분한 회의를 통해 이야기 나누고 같이 결정해나가는 점이 좋았음</a:t>
                      </a:r>
                      <a:endParaRPr sz="11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Font typeface="Nanum Gothic"/>
                        <a:buChar char="-"/>
                      </a:pPr>
                      <a:r>
                        <a:rPr lang="ko" sz="11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팀원 간의 개인 실력차가 있음에도 </a:t>
                      </a:r>
                      <a:r>
                        <a:rPr b="1" lang="ko" sz="11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서로 소통</a:t>
                      </a:r>
                      <a:r>
                        <a:rPr lang="ko" sz="11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하여 부족한 점을 채우고 하나의 결과물을 만들어낸 것에 뿌듯함을 느낌</a:t>
                      </a:r>
                      <a:endParaRPr sz="11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 hMerge="1"/>
                <a:tc hMerge="1"/>
                <a:tc hMerge="1"/>
                <a:tc hMerge="1"/>
                <a:tc hMerge="1"/>
                <a:tc hMerge="1"/>
              </a:tr>
            </a:tbl>
          </a:graphicData>
        </a:graphic>
      </p:graphicFrame>
      <p:sp>
        <p:nvSpPr>
          <p:cNvPr id="958" name="Google Shape;958;p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959" name="Google Shape;959;p78"/>
          <p:cNvSpPr txBox="1"/>
          <p:nvPr>
            <p:ph idx="1" type="subTitle"/>
          </p:nvPr>
        </p:nvSpPr>
        <p:spPr>
          <a:xfrm>
            <a:off x="1297450" y="698900"/>
            <a:ext cx="7038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3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Google Shape;964;p79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Q&amp;A</a:t>
            </a:r>
            <a:endParaRPr/>
          </a:p>
        </p:txBody>
      </p:sp>
      <p:sp>
        <p:nvSpPr>
          <p:cNvPr id="965" name="Google Shape;965;p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9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Google Shape;970;p80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3200"/>
              <a:t>감사합니다</a:t>
            </a:r>
            <a:endParaRPr sz="3200"/>
          </a:p>
        </p:txBody>
      </p:sp>
      <p:sp>
        <p:nvSpPr>
          <p:cNvPr id="971" name="Google Shape;971;p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3"/>
          <p:cNvSpPr txBox="1"/>
          <p:nvPr>
            <p:ph type="title"/>
          </p:nvPr>
        </p:nvSpPr>
        <p:spPr>
          <a:xfrm>
            <a:off x="1297500" y="117525"/>
            <a:ext cx="7038900" cy="5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내용 및 목표</a:t>
            </a:r>
            <a:endParaRPr/>
          </a:p>
        </p:txBody>
      </p:sp>
      <p:sp>
        <p:nvSpPr>
          <p:cNvPr id="256" name="Google Shape;256;p23"/>
          <p:cNvSpPr txBox="1"/>
          <p:nvPr>
            <p:ph idx="1" type="subTitle"/>
          </p:nvPr>
        </p:nvSpPr>
        <p:spPr>
          <a:xfrm>
            <a:off x="1297450" y="698900"/>
            <a:ext cx="7038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000000"/>
                </a:solidFill>
              </a:rPr>
              <a:t>구매자는 미리 물품을 구매 후 QR을 통해 매장에서 물품을 간편히 수령하고 </a:t>
            </a:r>
            <a:br>
              <a:rPr lang="ko" sz="900">
                <a:solidFill>
                  <a:srgbClr val="000000"/>
                </a:solidFill>
              </a:rPr>
            </a:br>
            <a:r>
              <a:rPr lang="ko" sz="900">
                <a:solidFill>
                  <a:srgbClr val="000000"/>
                </a:solidFill>
              </a:rPr>
              <a:t>관리자는 IoT장비를 이용하여 비대면 매장 운영 및 고객 나이, 성별, 관심사 분포 분석 등을 통해 운영 인사이트를 도출함</a:t>
            </a:r>
            <a:endParaRPr sz="900">
              <a:solidFill>
                <a:srgbClr val="000000"/>
              </a:solidFill>
            </a:endParaRPr>
          </a:p>
        </p:txBody>
      </p:sp>
      <p:sp>
        <p:nvSpPr>
          <p:cNvPr id="257" name="Google Shape;257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pic>
        <p:nvPicPr>
          <p:cNvPr id="258" name="Google Shape;25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997612" y="1512175"/>
            <a:ext cx="7524023" cy="3015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7425" y="1119869"/>
            <a:ext cx="8643725" cy="35433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4"/>
          <p:cNvSpPr txBox="1"/>
          <p:nvPr>
            <p:ph type="title"/>
          </p:nvPr>
        </p:nvSpPr>
        <p:spPr>
          <a:xfrm>
            <a:off x="1297500" y="117525"/>
            <a:ext cx="7038900" cy="5886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시스템 구성도</a:t>
            </a:r>
            <a:endParaRPr/>
          </a:p>
        </p:txBody>
      </p:sp>
      <p:sp>
        <p:nvSpPr>
          <p:cNvPr id="265" name="Google Shape;265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266" name="Google Shape;266;p24"/>
          <p:cNvSpPr txBox="1"/>
          <p:nvPr>
            <p:ph idx="1" type="subTitle"/>
          </p:nvPr>
        </p:nvSpPr>
        <p:spPr>
          <a:xfrm>
            <a:off x="1297450" y="698900"/>
            <a:ext cx="7038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7" name="Google Shape;26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6050" y="1092500"/>
            <a:ext cx="8167662" cy="36527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5"/>
          <p:cNvSpPr txBox="1"/>
          <p:nvPr>
            <p:ph type="title"/>
          </p:nvPr>
        </p:nvSpPr>
        <p:spPr>
          <a:xfrm>
            <a:off x="1297500" y="117525"/>
            <a:ext cx="7038900" cy="5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기술스텍</a:t>
            </a:r>
            <a:endParaRPr/>
          </a:p>
        </p:txBody>
      </p:sp>
      <p:graphicFrame>
        <p:nvGraphicFramePr>
          <p:cNvPr id="273" name="Google Shape;273;p25"/>
          <p:cNvGraphicFramePr/>
          <p:nvPr/>
        </p:nvGraphicFramePr>
        <p:xfrm>
          <a:off x="1297500" y="982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{D0499FBE-7572-4BEA-A4EA-C71D5FBEE8C2}</a:tableStyleId>
              </a:tblPr>
              <a:tblGrid>
                <a:gridCol w="907125"/>
                <a:gridCol w="907125"/>
                <a:gridCol w="907125"/>
                <a:gridCol w="907125"/>
                <a:gridCol w="907125"/>
                <a:gridCol w="907125"/>
                <a:gridCol w="907125"/>
                <a:gridCol w="907125"/>
              </a:tblGrid>
              <a:tr h="447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chemeClr val="lt1"/>
                          </a:solidFill>
                        </a:rPr>
                        <a:t>구분</a:t>
                      </a:r>
                      <a:endParaRPr b="1"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chemeClr val="lt1"/>
                          </a:solidFill>
                        </a:rPr>
                        <a:t>WebApp</a:t>
                      </a:r>
                      <a:endParaRPr b="1" sz="1000"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chemeClr val="lt1"/>
                          </a:solidFill>
                        </a:rPr>
                        <a:t>Server</a:t>
                      </a:r>
                      <a:endParaRPr b="1"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chemeClr val="lt1"/>
                          </a:solidFill>
                        </a:rPr>
                        <a:t>TCP/IP</a:t>
                      </a:r>
                      <a:endParaRPr b="1" sz="1000"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chemeClr val="lt1"/>
                          </a:solidFill>
                        </a:rPr>
                        <a:t>Server</a:t>
                      </a:r>
                      <a:endParaRPr b="1"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chemeClr val="lt1"/>
                          </a:solidFill>
                        </a:rPr>
                        <a:t>구매자 / 관리자 App</a:t>
                      </a:r>
                      <a:endParaRPr b="1"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chemeClr val="lt1"/>
                          </a:solidFill>
                        </a:rPr>
                        <a:t>매장 제어 시스템</a:t>
                      </a:r>
                      <a:endParaRPr b="1"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chemeClr val="lt1"/>
                          </a:solidFill>
                        </a:rPr>
                        <a:t>BigData</a:t>
                      </a:r>
                      <a:endParaRPr b="1"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chemeClr val="lt1"/>
                          </a:solidFill>
                        </a:rPr>
                        <a:t>Database</a:t>
                      </a:r>
                      <a:endParaRPr b="1" sz="1000"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chemeClr val="lt1"/>
                          </a:solidFill>
                        </a:rPr>
                        <a:t>(RDBMS)</a:t>
                      </a:r>
                      <a:endParaRPr b="1"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" sz="1000">
                          <a:solidFill>
                            <a:schemeClr val="lt1"/>
                          </a:solidFill>
                        </a:rPr>
                        <a:t>자판기</a:t>
                      </a:r>
                      <a:endParaRPr b="1" sz="1000"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" sz="1000">
                          <a:solidFill>
                            <a:schemeClr val="lt1"/>
                          </a:solidFill>
                        </a:rPr>
                        <a:t>(IoT)</a:t>
                      </a:r>
                      <a:endParaRPr b="1"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  <a:tr h="495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OS</a:t>
                      </a:r>
                      <a:endParaRPr b="1"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/>
                        <a:t>Linux</a:t>
                      </a:r>
                      <a:endParaRPr b="1"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/>
                        <a:t>Linux</a:t>
                      </a:r>
                      <a:endParaRPr b="1"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/>
                        <a:t>Android</a:t>
                      </a:r>
                      <a:endParaRPr b="1"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/>
                        <a:t>Windows </a:t>
                      </a:r>
                      <a:endParaRPr b="1" sz="7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/>
                        <a:t>Android </a:t>
                      </a:r>
                      <a:endParaRPr b="1" sz="7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/>
                        <a:t>Arduino</a:t>
                      </a:r>
                      <a:endParaRPr b="1"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/>
                        <a:t>Linux</a:t>
                      </a:r>
                      <a:endParaRPr b="1"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" sz="700"/>
                        <a:t>Linux</a:t>
                      </a:r>
                      <a:endParaRPr b="1"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/>
                        <a:t>Windows </a:t>
                      </a:r>
                      <a:endParaRPr b="1" sz="7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/>
                        <a:t>Android </a:t>
                      </a:r>
                      <a:endParaRPr b="1" sz="7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/>
                        <a:t>Arduino</a:t>
                      </a:r>
                      <a:endParaRPr b="1"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409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IDE / DBMS</a:t>
                      </a:r>
                      <a:endParaRPr b="1"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/>
                        <a:t>Eclipse</a:t>
                      </a:r>
                      <a:endParaRPr b="1" sz="7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/>
                        <a:t>(2020-06)</a:t>
                      </a:r>
                      <a:endParaRPr b="1"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" sz="700"/>
                        <a:t>Eclipse</a:t>
                      </a:r>
                      <a:endParaRPr b="1" sz="7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/>
                        <a:t>(2020-06)</a:t>
                      </a:r>
                      <a:endParaRPr b="1"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" sz="700"/>
                        <a:t>Android Studio(4.0.2)</a:t>
                      </a:r>
                      <a:endParaRPr b="1"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500"/>
                        <a:t>Eclipse (2020-06)</a:t>
                      </a:r>
                      <a:endParaRPr b="1" sz="5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" sz="500"/>
                        <a:t>Android Studio(4.0.2)</a:t>
                      </a:r>
                      <a:endParaRPr b="1" sz="5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" sz="500"/>
                        <a:t>Arduino IDE 1.6.13</a:t>
                      </a:r>
                      <a:endParaRPr b="1" sz="5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/>
                        <a:t>MariaDB-10.0.15</a:t>
                      </a:r>
                      <a:endParaRPr b="1"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" sz="700"/>
                        <a:t>Oracle 11g</a:t>
                      </a:r>
                      <a:endParaRPr b="1"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500"/>
                        <a:t>Eclipse (2020-06)</a:t>
                      </a:r>
                      <a:endParaRPr b="1" sz="5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" sz="500"/>
                        <a:t>Android Studio(4.0.2)</a:t>
                      </a:r>
                      <a:endParaRPr b="1" sz="5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" sz="500"/>
                        <a:t>Arduino IDE 1.6.13</a:t>
                      </a:r>
                      <a:endParaRPr b="1" sz="5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5994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Language </a:t>
                      </a:r>
                      <a:endParaRPr b="1" sz="10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&amp; </a:t>
                      </a:r>
                      <a:endParaRPr b="1" sz="10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Framework</a:t>
                      </a:r>
                      <a:endParaRPr b="1"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/>
                        <a:t>Java1.8.0_251</a:t>
                      </a:r>
                      <a:endParaRPr b="1" sz="7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/>
                        <a:t>Spring</a:t>
                      </a:r>
                      <a:endParaRPr b="1" sz="7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/>
                        <a:t>MyBatis</a:t>
                      </a:r>
                      <a:endParaRPr b="1"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" sz="700"/>
                        <a:t>Java1.8.0_251</a:t>
                      </a:r>
                      <a:endParaRPr b="1"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/>
                        <a:t>Java</a:t>
                      </a:r>
                      <a:endParaRPr b="1" sz="7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/>
                        <a:t>Android10.0</a:t>
                      </a:r>
                      <a:endParaRPr b="1" sz="7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/>
                        <a:t>SDK</a:t>
                      </a:r>
                      <a:endParaRPr b="1" sz="7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/>
                        <a:t>(API 24)</a:t>
                      </a:r>
                      <a:endParaRPr b="1"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" sz="700"/>
                        <a:t>Java1.8.0_251</a:t>
                      </a:r>
                      <a:endParaRPr b="1" sz="7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" sz="700"/>
                        <a:t>Android10.0</a:t>
                      </a:r>
                      <a:endParaRPr b="1" sz="7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" sz="700"/>
                        <a:t>SDK</a:t>
                      </a:r>
                      <a:endParaRPr b="1" sz="7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/>
                        <a:t>(API 24)</a:t>
                      </a:r>
                      <a:endParaRPr b="1"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/>
                        <a:t>SQL</a:t>
                      </a:r>
                      <a:endParaRPr b="1" sz="7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/>
                        <a:t>R 3.5.3</a:t>
                      </a:r>
                      <a:endParaRPr b="1" sz="7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/>
                        <a:t>Hadoop-1.2.1</a:t>
                      </a:r>
                      <a:endParaRPr b="1" sz="7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/>
                        <a:t>Hive-1.0.1</a:t>
                      </a:r>
                      <a:endParaRPr b="1"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" sz="700"/>
                        <a:t>SQL</a:t>
                      </a:r>
                      <a:endParaRPr b="1"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" sz="700"/>
                        <a:t>Java1.8.0_251</a:t>
                      </a:r>
                      <a:endParaRPr b="1" sz="7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" sz="700"/>
                        <a:t>Android10.0</a:t>
                      </a:r>
                      <a:endParaRPr b="1" sz="7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" sz="700"/>
                        <a:t>SDK</a:t>
                      </a:r>
                      <a:endParaRPr b="1" sz="7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/>
                        <a:t>(API 24)</a:t>
                      </a:r>
                      <a:endParaRPr b="1"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3908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Network</a:t>
                      </a:r>
                      <a:endParaRPr b="1" sz="10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Protocol</a:t>
                      </a:r>
                      <a:endParaRPr b="1"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/>
                        <a:t>HTTP</a:t>
                      </a:r>
                      <a:endParaRPr b="1" sz="7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/>
                        <a:t>TCP/IP</a:t>
                      </a:r>
                      <a:endParaRPr b="1"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/>
                        <a:t>TCP/IP</a:t>
                      </a:r>
                      <a:endParaRPr b="1"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/>
                        <a:t>TCP/IP</a:t>
                      </a:r>
                      <a:endParaRPr b="1" sz="7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/>
                        <a:t>HTTP</a:t>
                      </a:r>
                      <a:endParaRPr b="1"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/>
                        <a:t>Serial</a:t>
                      </a:r>
                      <a:endParaRPr b="1" sz="7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/>
                        <a:t>TCP/IP</a:t>
                      </a:r>
                      <a:endParaRPr b="1"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/>
                        <a:t>SSH</a:t>
                      </a:r>
                      <a:endParaRPr b="1"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/>
                        <a:t>TCP/IP</a:t>
                      </a:r>
                      <a:endParaRPr b="1"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/>
                        <a:t>Serial</a:t>
                      </a:r>
                      <a:endParaRPr b="1" sz="7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/>
                        <a:t>TCP/IP</a:t>
                      </a:r>
                      <a:endParaRPr b="1"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3908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HW</a:t>
                      </a:r>
                      <a:endParaRPr b="1"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/>
                        <a:t>AWS EC2</a:t>
                      </a:r>
                      <a:endParaRPr b="1"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/>
                        <a:t>AWS EC2</a:t>
                      </a:r>
                      <a:endParaRPr b="1"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" sz="700"/>
                        <a:t>Galaxy On7 Prime</a:t>
                      </a:r>
                      <a:endParaRPr b="1"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/>
                        <a:t>LattePanda + Galaxy Tab A</a:t>
                      </a:r>
                      <a:endParaRPr b="1"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/>
                        <a:t>AWS EC2</a:t>
                      </a:r>
                      <a:endParaRPr b="1"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/>
                        <a:t>AWS RDS</a:t>
                      </a:r>
                      <a:endParaRPr b="1"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/>
                        <a:t>LattePanda + </a:t>
                      </a:r>
                      <a:r>
                        <a:rPr b="1" lang="ko" sz="700"/>
                        <a:t>Galaxy On7 Prime</a:t>
                      </a:r>
                      <a:endParaRPr b="1"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1016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ETC</a:t>
                      </a:r>
                      <a:endParaRPr b="1"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/>
                        <a:t>Maven</a:t>
                      </a:r>
                      <a:endParaRPr b="1" sz="7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/>
                        <a:t>HTML5</a:t>
                      </a:r>
                      <a:endParaRPr b="1" sz="7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/>
                        <a:t>(BootStrap)</a:t>
                      </a:r>
                      <a:endParaRPr b="1" sz="7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/>
                        <a:t>(HighChart)</a:t>
                      </a:r>
                      <a:endParaRPr b="1" sz="7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/>
                        <a:t>Ajax</a:t>
                      </a:r>
                      <a:endParaRPr b="1" sz="7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/>
                        <a:t>jQuery</a:t>
                      </a:r>
                      <a:endParaRPr b="1" sz="7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/>
                        <a:t>JSP</a:t>
                      </a:r>
                      <a:endParaRPr b="1" sz="7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/>
                        <a:t>JSTL</a:t>
                      </a:r>
                      <a:endParaRPr b="1"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/>
                        <a:t>Google API</a:t>
                      </a:r>
                      <a:endParaRPr b="1" sz="7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/>
                        <a:t>Google FCM</a:t>
                      </a:r>
                      <a:endParaRPr b="1"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</a:tbl>
          </a:graphicData>
        </a:graphic>
      </p:graphicFrame>
      <p:sp>
        <p:nvSpPr>
          <p:cNvPr id="274" name="Google Shape;274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275" name="Google Shape;275;p25"/>
          <p:cNvSpPr txBox="1"/>
          <p:nvPr>
            <p:ph idx="1" type="subTitle"/>
          </p:nvPr>
        </p:nvSpPr>
        <p:spPr>
          <a:xfrm>
            <a:off x="1297450" y="698900"/>
            <a:ext cx="7038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